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8"/>
  </p:notesMasterIdLst>
  <p:handoutMasterIdLst>
    <p:handoutMasterId r:id="rId79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369" r:id="rId13"/>
    <p:sldId id="512" r:id="rId14"/>
    <p:sldId id="513" r:id="rId15"/>
    <p:sldId id="516" r:id="rId16"/>
    <p:sldId id="518" r:id="rId17"/>
    <p:sldId id="515" r:id="rId18"/>
    <p:sldId id="514" r:id="rId19"/>
    <p:sldId id="474" r:id="rId20"/>
    <p:sldId id="431" r:id="rId21"/>
    <p:sldId id="463" r:id="rId22"/>
    <p:sldId id="519" r:id="rId23"/>
    <p:sldId id="464" r:id="rId24"/>
    <p:sldId id="465" r:id="rId25"/>
    <p:sldId id="550" r:id="rId26"/>
    <p:sldId id="416" r:id="rId27"/>
    <p:sldId id="521" r:id="rId28"/>
    <p:sldId id="466" r:id="rId29"/>
    <p:sldId id="524" r:id="rId30"/>
    <p:sldId id="551" r:id="rId31"/>
    <p:sldId id="526" r:id="rId32"/>
    <p:sldId id="538" r:id="rId33"/>
    <p:sldId id="468" r:id="rId34"/>
    <p:sldId id="552" r:id="rId35"/>
    <p:sldId id="470" r:id="rId36"/>
    <p:sldId id="469" r:id="rId37"/>
    <p:sldId id="509" r:id="rId38"/>
    <p:sldId id="555" r:id="rId39"/>
    <p:sldId id="553" r:id="rId40"/>
    <p:sldId id="539" r:id="rId41"/>
    <p:sldId id="420" r:id="rId42"/>
    <p:sldId id="471" r:id="rId43"/>
    <p:sldId id="472" r:id="rId44"/>
    <p:sldId id="473" r:id="rId45"/>
    <p:sldId id="479" r:id="rId46"/>
    <p:sldId id="480" r:id="rId47"/>
    <p:sldId id="478" r:id="rId48"/>
    <p:sldId id="481" r:id="rId49"/>
    <p:sldId id="482" r:id="rId50"/>
    <p:sldId id="483" r:id="rId51"/>
    <p:sldId id="423" r:id="rId52"/>
    <p:sldId id="540" r:id="rId53"/>
    <p:sldId id="541" r:id="rId54"/>
    <p:sldId id="484" r:id="rId55"/>
    <p:sldId id="556" r:id="rId56"/>
    <p:sldId id="557" r:id="rId57"/>
    <p:sldId id="542" r:id="rId58"/>
    <p:sldId id="485" r:id="rId59"/>
    <p:sldId id="486" r:id="rId60"/>
    <p:sldId id="426" r:id="rId61"/>
    <p:sldId id="439" r:id="rId62"/>
    <p:sldId id="489" r:id="rId63"/>
    <p:sldId id="491" r:id="rId64"/>
    <p:sldId id="498" r:id="rId65"/>
    <p:sldId id="490" r:id="rId66"/>
    <p:sldId id="499" r:id="rId67"/>
    <p:sldId id="492" r:id="rId68"/>
    <p:sldId id="493" r:id="rId69"/>
    <p:sldId id="494" r:id="rId70"/>
    <p:sldId id="543" r:id="rId71"/>
    <p:sldId id="544" r:id="rId72"/>
    <p:sldId id="545" r:id="rId73"/>
    <p:sldId id="546" r:id="rId74"/>
    <p:sldId id="547" r:id="rId75"/>
    <p:sldId id="503" r:id="rId76"/>
    <p:sldId id="548" r:id="rId77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  <p14:sldId id="369"/>
            <p14:sldId id="512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431"/>
            <p14:sldId id="463"/>
            <p14:sldId id="519"/>
            <p14:sldId id="464"/>
            <p14:sldId id="465"/>
            <p14:sldId id="550"/>
            <p14:sldId id="416"/>
            <p14:sldId id="521"/>
            <p14:sldId id="466"/>
            <p14:sldId id="524"/>
            <p14:sldId id="551"/>
            <p14:sldId id="526"/>
            <p14:sldId id="538"/>
            <p14:sldId id="468"/>
            <p14:sldId id="552"/>
            <p14:sldId id="470"/>
            <p14:sldId id="469"/>
            <p14:sldId id="509"/>
            <p14:sldId id="555"/>
            <p14:sldId id="553"/>
            <p14:sldId id="539"/>
            <p14:sldId id="420"/>
            <p14:sldId id="471"/>
            <p14:sldId id="472"/>
            <p14:sldId id="473"/>
            <p14:sldId id="479"/>
            <p14:sldId id="480"/>
            <p14:sldId id="478"/>
            <p14:sldId id="481"/>
            <p14:sldId id="482"/>
            <p14:sldId id="483"/>
            <p14:sldId id="423"/>
            <p14:sldId id="540"/>
            <p14:sldId id="541"/>
            <p14:sldId id="484"/>
            <p14:sldId id="556"/>
            <p14:sldId id="557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4"/>
            <p14:sldId id="545"/>
            <p14:sldId id="546"/>
            <p14:sldId id="547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  <p14:section name="Appendix" id="{0372FC75-1D18-9647-9C82-59858C835DD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BEB9"/>
    <a:srgbClr val="00B050"/>
    <a:srgbClr val="0070C0"/>
    <a:srgbClr val="C9EAC1"/>
    <a:srgbClr val="DAC2EC"/>
    <a:srgbClr val="FDD100"/>
    <a:srgbClr val="EFF5FB"/>
    <a:srgbClr val="FDF1E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1" autoAdjust="0"/>
    <p:restoredTop sz="82656" autoAdjust="0"/>
  </p:normalViewPr>
  <p:slideViewPr>
    <p:cSldViewPr>
      <p:cViewPr>
        <p:scale>
          <a:sx n="108" d="100"/>
          <a:sy n="108" d="100"/>
        </p:scale>
        <p:origin x="120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/>
              <a:t>各位口試委員好</a:t>
            </a:r>
            <a:r>
              <a:rPr lang="en-US" altLang="zh-TW" sz="1400" dirty="0"/>
              <a:t>,</a:t>
            </a:r>
          </a:p>
          <a:p>
            <a:r>
              <a:rPr lang="zh-TW" altLang="en-US" sz="1400" dirty="0"/>
              <a:t>我是研究生：林炳彰</a:t>
            </a:r>
            <a:endParaRPr lang="en-US" altLang="zh-TW" sz="1400" dirty="0"/>
          </a:p>
          <a:p>
            <a:r>
              <a:rPr lang="zh-TW" altLang="en-US" sz="1400" dirty="0"/>
              <a:t>指導教授是傅立成博士</a:t>
            </a:r>
            <a:endParaRPr lang="en-US" altLang="zh-TW" sz="1400" dirty="0"/>
          </a:p>
          <a:p>
            <a:r>
              <a:rPr lang="zh-TW" altLang="en-US" sz="1400" dirty="0"/>
              <a:t>口試題目為“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通過</a:t>
            </a:r>
            <a:r>
              <a:rPr lang="zh-CN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視覺感知偵測思覺失調症患者的心理異常</a:t>
            </a:r>
            <a:r>
              <a:rPr lang="zh-TW" altLang="en-US" sz="1400" dirty="0"/>
              <a:t>”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2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1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5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053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右上角放一張</a:t>
            </a:r>
            <a:r>
              <a:rPr lang="en-US" altLang="zh-TW" dirty="0"/>
              <a:t>overall</a:t>
            </a:r>
            <a:r>
              <a:rPr lang="zh-TW" altLang="en-US" dirty="0"/>
              <a:t>的</a:t>
            </a:r>
            <a:r>
              <a:rPr lang="en-US" altLang="zh-TW" dirty="0"/>
              <a:t>CMGCN</a:t>
            </a:r>
            <a:r>
              <a:rPr lang="zh-TW" altLang="en-US" dirty="0"/>
              <a:t>，然後標出目前在講</a:t>
            </a:r>
            <a:r>
              <a:rPr lang="en-US" altLang="zh-TW" dirty="0"/>
              <a:t>overall</a:t>
            </a:r>
            <a:r>
              <a:rPr lang="zh-TW" altLang="en-US" dirty="0"/>
              <a:t>的哪個部分。</a:t>
            </a:r>
            <a:endParaRPr lang="en-US" altLang="zh-TW" dirty="0"/>
          </a:p>
          <a:p>
            <a:r>
              <a:rPr lang="zh-TW" altLang="en-US" dirty="0"/>
              <a:t>說明清楚</a:t>
            </a:r>
            <a:r>
              <a:rPr lang="en-US" altLang="zh-TW" dirty="0"/>
              <a:t>computational cost</a:t>
            </a:r>
            <a:r>
              <a:rPr lang="zh-TW" altLang="en-US" dirty="0"/>
              <a:t>是指</a:t>
            </a:r>
            <a:r>
              <a:rPr lang="en-US" altLang="zh-TW" dirty="0"/>
              <a:t>training</a:t>
            </a:r>
            <a:r>
              <a:rPr lang="zh-TW" altLang="en-US" dirty="0"/>
              <a:t>時，或其定義。</a:t>
            </a:r>
            <a:endParaRPr lang="en-US" altLang="zh-TW" dirty="0"/>
          </a:p>
          <a:p>
            <a:r>
              <a:rPr lang="zh-TW" altLang="en-US" dirty="0"/>
              <a:t>標出</a:t>
            </a:r>
            <a:r>
              <a:rPr lang="en-US" altLang="zh-TW" dirty="0"/>
              <a:t>cosine-similarity</a:t>
            </a:r>
            <a:r>
              <a:rPr lang="zh-TW" altLang="en-US" dirty="0"/>
              <a:t>的數學式。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199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右上角放一張</a:t>
            </a:r>
            <a:r>
              <a:rPr lang="en-US" altLang="zh-TW" dirty="0"/>
              <a:t>overall</a:t>
            </a:r>
            <a:r>
              <a:rPr lang="zh-TW" altLang="en-US" dirty="0"/>
              <a:t>的</a:t>
            </a:r>
            <a:r>
              <a:rPr lang="en-US" altLang="zh-TW" dirty="0"/>
              <a:t>CMGCN</a:t>
            </a:r>
            <a:r>
              <a:rPr lang="zh-TW" altLang="en-US" dirty="0"/>
              <a:t>，然後標出目前在講</a:t>
            </a:r>
            <a:r>
              <a:rPr lang="en-US" altLang="zh-TW" dirty="0"/>
              <a:t>overall</a:t>
            </a:r>
            <a:r>
              <a:rPr lang="zh-TW" altLang="en-US" dirty="0"/>
              <a:t>的哪個部分。</a:t>
            </a:r>
            <a:endParaRPr lang="en-US" altLang="zh-TW" dirty="0"/>
          </a:p>
          <a:p>
            <a:r>
              <a:rPr lang="zh-TW" altLang="en-US" dirty="0"/>
              <a:t>說明清楚</a:t>
            </a:r>
            <a:r>
              <a:rPr lang="en-US" altLang="zh-TW" dirty="0"/>
              <a:t>computational cost</a:t>
            </a:r>
            <a:r>
              <a:rPr lang="zh-TW" altLang="en-US" dirty="0"/>
              <a:t>是指</a:t>
            </a:r>
            <a:r>
              <a:rPr lang="en-US" altLang="zh-TW" dirty="0"/>
              <a:t>training</a:t>
            </a:r>
            <a:r>
              <a:rPr lang="zh-TW" altLang="en-US" dirty="0"/>
              <a:t>時，或其定義。</a:t>
            </a:r>
            <a:endParaRPr lang="en-US" altLang="zh-TW" dirty="0"/>
          </a:p>
          <a:p>
            <a:r>
              <a:rPr lang="zh-TW" altLang="en-US" dirty="0"/>
              <a:t>標出</a:t>
            </a:r>
            <a:r>
              <a:rPr lang="en-US" altLang="zh-TW" dirty="0"/>
              <a:t>cosine-similarity</a:t>
            </a:r>
            <a:r>
              <a:rPr lang="zh-TW" altLang="en-US" dirty="0"/>
              <a:t>的數學式。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936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18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93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11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8119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89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205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803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968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要講自己最後是用哪一個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25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DSM-5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ICD-10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，我們可以藉由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是一種不穩定的情緒狀況，情緒波動較大。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是一種情緒低落的狀態。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由於這些症狀皆與情緒和抑鬱高度相關。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因此先前的研究透過面部分析以推斷人類的心理狀態，進一步偵測人們的心理異常。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844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38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4653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131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2564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4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11" Type="http://schemas.openxmlformats.org/officeDocument/2006/relationships/image" Target="../media/image81.png"/><Relationship Id="rId5" Type="http://schemas.openxmlformats.org/officeDocument/2006/relationships/image" Target="../media/image78.jpeg"/><Relationship Id="rId10" Type="http://schemas.openxmlformats.org/officeDocument/2006/relationships/image" Target="../media/image87.png"/><Relationship Id="rId4" Type="http://schemas.openxmlformats.org/officeDocument/2006/relationships/image" Target="../media/image77.jpe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Relationship Id="rId9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10" Type="http://schemas.openxmlformats.org/officeDocument/2006/relationships/image" Target="../media/image88.png"/><Relationship Id="rId4" Type="http://schemas.openxmlformats.org/officeDocument/2006/relationships/image" Target="../media/image82.jpeg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13" Type="http://schemas.openxmlformats.org/officeDocument/2006/relationships/image" Target="../media/image106.jpeg"/><Relationship Id="rId18" Type="http://schemas.openxmlformats.org/officeDocument/2006/relationships/image" Target="../media/image111.jpeg"/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12" Type="http://schemas.openxmlformats.org/officeDocument/2006/relationships/image" Target="../media/image105.jpeg"/><Relationship Id="rId17" Type="http://schemas.openxmlformats.org/officeDocument/2006/relationships/image" Target="../media/image110.jpe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5" Type="http://schemas.openxmlformats.org/officeDocument/2006/relationships/image" Target="../media/image108.jpe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通過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視覺感知偵測思覺失調症患者的心理異常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4293445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825595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228600" y="6125234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  <a:cs typeface="Times New Roman" panose="02020603050405020304" pitchFamily="18" charset="0"/>
              </a:rPr>
              <a:t>[10] G. 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10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10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622882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625426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616767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4293445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814873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br>
              <a:rPr lang="en-US" altLang="zh-CN" sz="3600" dirty="0"/>
            </a:br>
            <a:r>
              <a:rPr lang="en-US" altLang="zh-CN" sz="2800" dirty="0"/>
              <a:t>Emotion Recognition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40615"/>
              </p:ext>
            </p:extLst>
          </p:nvPr>
        </p:nvGraphicFramePr>
        <p:xfrm>
          <a:off x="238665" y="1604125"/>
          <a:ext cx="8666669" cy="3294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SCN [12]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 [13]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EmotiCon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[14]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CAER [10]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902917"/>
            <a:ext cx="8666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  <a:endParaRPr lang="en-US" altLang="zh-TW" sz="1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[12] </a:t>
            </a:r>
            <a:r>
              <a:rPr lang="en-US" altLang="zh-TW" sz="1000" dirty="0">
                <a:latin typeface="+mj-lt"/>
              </a:rPr>
              <a:t>K. Wang, X. Peng, J. Yang, S. Lu and Y. </a:t>
            </a:r>
            <a:r>
              <a:rPr lang="en-US" altLang="zh-TW" sz="1000" dirty="0" err="1">
                <a:latin typeface="+mj-lt"/>
              </a:rPr>
              <a:t>Qiao</a:t>
            </a:r>
            <a:r>
              <a:rPr lang="en-US" altLang="zh-TW" sz="1000" dirty="0">
                <a:latin typeface="+mj-lt"/>
              </a:rPr>
              <a:t>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altLang="zh-TW" sz="1000" dirty="0">
                <a:latin typeface="+mj-lt"/>
              </a:rPr>
              <a:t>Suppressing Uncertainties for Large-Scale Facial Expression Recognition,” in </a:t>
            </a:r>
            <a:r>
              <a:rPr lang="en-US" altLang="zh-TW" sz="1000" i="1" dirty="0">
                <a:latin typeface="+mj-lt"/>
              </a:rPr>
              <a:t>2020 IEEE/CVF Conference on Computer Vision and Pattern Recognition (CVPR)</a:t>
            </a:r>
            <a:r>
              <a:rPr lang="en-US" altLang="zh-TW" sz="1000" dirty="0">
                <a:latin typeface="+mj-lt"/>
              </a:rPr>
              <a:t>, Seattle, WA, USA, pp. 6896-6905,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[13] R.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Kosti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J. M. Alvarez,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Recasens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Lapedriza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“EMOTIC: Emotions in Context Dataset,” </a:t>
            </a:r>
            <a:r>
              <a:rPr lang="en-US" altLang="zh-TW" sz="1000" dirty="0">
                <a:latin typeface="+mj-lt"/>
              </a:rPr>
              <a:t>in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2017 IEEE Conference on Computer Vision and Pattern Recognition Workshops (CVPRW)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Honolulu, HI, pp. 2309-2317,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[14] T. Mittal, P.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Guhan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U. Bhattacharya, R. Chandra,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Bera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D.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Manocha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EmotiCon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: Context-Aware Multimodal Emotion Recognition Using Frege’s Principle,” in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2020 IEEE/CVF Conference on Computer Vision and Pattern Recognition (CVPR),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Seattle, WA, USA, pp. 14222-14231, 2020.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4E8698-03AA-4346-8126-E87F8453B400}"/>
              </a:ext>
            </a:extLst>
          </p:cNvPr>
          <p:cNvSpPr/>
          <p:nvPr/>
        </p:nvSpPr>
        <p:spPr>
          <a:xfrm>
            <a:off x="238664" y="3789040"/>
            <a:ext cx="8653815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C79188-FA77-1C49-BDF4-FA6194FE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br>
              <a:rPr lang="en-US" altLang="zh-CN" sz="3600" dirty="0"/>
            </a:br>
            <a:r>
              <a:rPr lang="en-US" altLang="zh-CN" sz="2800" dirty="0"/>
              <a:t>Depression Estimation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825310"/>
              </p:ext>
            </p:extLst>
          </p:nvPr>
        </p:nvGraphicFramePr>
        <p:xfrm>
          <a:off x="238665" y="1604125"/>
          <a:ext cx="8666669" cy="3204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[15]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BU-CMPE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[16]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DCNN [17]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RNN-C3D [18]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797152"/>
            <a:ext cx="8666669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[15] H. Espinosa, H. Escalante, L. Pineda, M. Montes-y-Gómez, D. Pinto, and V. Reyes-Meza, “Fusing Affective Dimensions and Audio-Visual Features from Segmented Video for Depression Recognition: INAOE-BUAP's Participation at AVEC'14 Challenge,”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[16] H. Kaya, F. </a:t>
            </a:r>
            <a:r>
              <a:rPr lang="en-US" altLang="zh-TW" sz="1000" dirty="0" err="1">
                <a:latin typeface="+mj-lt"/>
              </a:rPr>
              <a:t>Çilli</a:t>
            </a:r>
            <a:r>
              <a:rPr lang="en-US" altLang="zh-TW" sz="1000" dirty="0">
                <a:latin typeface="+mj-lt"/>
              </a:rPr>
              <a:t>, and A. A. Salah, “Ensemble CCA for Continuous Emotion Prediction,”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[17] Y. Zhu, Y. Shang, Z. Shao, and G. Guo, “Automated Depression Diagnosis Based on Deep Networks to Encode Facial Appearance and Dynamics,”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vol. 9, pp. 578-584, 2018.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[18] M. A. </a:t>
            </a:r>
            <a:r>
              <a:rPr lang="en-US" altLang="zh-TW" sz="1000" dirty="0" err="1">
                <a:latin typeface="+mj-lt"/>
              </a:rPr>
              <a:t>Jazaery</a:t>
            </a:r>
            <a:r>
              <a:rPr lang="en-US" altLang="zh-TW" sz="1000" dirty="0">
                <a:latin typeface="+mj-lt"/>
              </a:rPr>
              <a:t> and G. Guo, “Video-Based Depression Level Analysis by Encoding Deep Spatiotemporal Features,”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pp. 1-1, 2018.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B06825-FCDE-4DC0-BFD6-936F5A3AB1C1}"/>
              </a:ext>
            </a:extLst>
          </p:cNvPr>
          <p:cNvSpPr/>
          <p:nvPr/>
        </p:nvSpPr>
        <p:spPr>
          <a:xfrm>
            <a:off x="238664" y="3261541"/>
            <a:ext cx="8653815" cy="15356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9C9DB-CC1D-0045-B93D-00C460F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4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some studies [7-9] about cognitive science and the medical literature about mental illness [5-6] to detect mental disorders for schizophrenia patients.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5948" y="43570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System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1804740" y="4717231"/>
            <a:ext cx="5534520" cy="173610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25948" y="4906627"/>
            <a:ext cx="2285776" cy="1366416"/>
          </a:xfrm>
          <a:prstGeom prst="roundRect">
            <a:avLst/>
          </a:prstGeom>
          <a:solidFill>
            <a:srgbClr val="FBE5D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Learning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832276" y="4902075"/>
            <a:ext cx="2285776" cy="1366416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cxnSp>
        <p:nvCxnSpPr>
          <p:cNvPr id="102" name="接點: 弧形 1023">
            <a:extLst>
              <a:ext uri="{FF2B5EF4-FFF2-40B4-BE49-F238E27FC236}">
                <a16:creationId xmlns:a16="http://schemas.microsoft.com/office/drawing/2014/main" id="{8BBB720E-DFDF-4C5F-89ED-DE266B47F7C1}"/>
              </a:ext>
            </a:extLst>
          </p:cNvPr>
          <p:cNvCxnSpPr>
            <a:cxnSpLocks/>
            <a:stCxn id="26" idx="2"/>
            <a:endCxn id="4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弧形 1023">
            <a:extLst>
              <a:ext uri="{FF2B5EF4-FFF2-40B4-BE49-F238E27FC236}">
                <a16:creationId xmlns:a16="http://schemas.microsoft.com/office/drawing/2014/main" id="{696DDDAD-ACB3-44BA-98AB-4B08465D7146}"/>
              </a:ext>
            </a:extLst>
          </p:cNvPr>
          <p:cNvCxnSpPr>
            <a:cxnSpLocks/>
            <a:stCxn id="27" idx="0"/>
            <a:endCxn id="4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4D3922-20EA-4FE5-8264-FD1746DB0A0A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Density Loss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Distributed Loss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Mean Passer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99D858-A293-8844-98A5-7D5278E71B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4727842" y="3395636"/>
            <a:ext cx="3970784" cy="312970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E6BF9-4A50-ED46-93C2-2C1F158EB6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4832536" y="4003113"/>
            <a:ext cx="3441328" cy="27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Multi-task Learning Framework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0B1BD1A9-C38D-EA48-9559-1DC04B55A456}"/>
              </a:ext>
            </a:extLst>
          </p:cNvPr>
          <p:cNvSpPr/>
          <p:nvPr/>
        </p:nvSpPr>
        <p:spPr>
          <a:xfrm>
            <a:off x="1385900" y="4186635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B1EF1024-C7C1-1345-B40F-4CE441016AF6}"/>
              </a:ext>
            </a:extLst>
          </p:cNvPr>
          <p:cNvSpPr/>
          <p:nvPr/>
        </p:nvSpPr>
        <p:spPr>
          <a:xfrm>
            <a:off x="1385900" y="175476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9" name="流程圖: 人工作業 6">
            <a:extLst>
              <a:ext uri="{FF2B5EF4-FFF2-40B4-BE49-F238E27FC236}">
                <a16:creationId xmlns:a16="http://schemas.microsoft.com/office/drawing/2014/main" id="{6CF6A566-10B1-BE40-81C8-F26426B3F706}"/>
              </a:ext>
            </a:extLst>
          </p:cNvPr>
          <p:cNvSpPr/>
          <p:nvPr/>
        </p:nvSpPr>
        <p:spPr>
          <a:xfrm rot="16200000">
            <a:off x="2639951" y="179585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0" name="流程圖: 人工作業 7">
            <a:extLst>
              <a:ext uri="{FF2B5EF4-FFF2-40B4-BE49-F238E27FC236}">
                <a16:creationId xmlns:a16="http://schemas.microsoft.com/office/drawing/2014/main" id="{84C57AE1-DB8C-B547-8B64-FDB15D9789FF}"/>
              </a:ext>
            </a:extLst>
          </p:cNvPr>
          <p:cNvSpPr/>
          <p:nvPr/>
        </p:nvSpPr>
        <p:spPr>
          <a:xfrm rot="16200000">
            <a:off x="2650628" y="287033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2C3F5B-2687-6B4E-A95D-2965A0A4CC9F}"/>
              </a:ext>
            </a:extLst>
          </p:cNvPr>
          <p:cNvSpPr txBox="1"/>
          <p:nvPr/>
        </p:nvSpPr>
        <p:spPr>
          <a:xfrm>
            <a:off x="2108887" y="242585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6F5BD18E-8041-8247-A4EC-AF95E3EAF5A2}"/>
              </a:ext>
            </a:extLst>
          </p:cNvPr>
          <p:cNvSpPr txBox="1"/>
          <p:nvPr/>
        </p:nvSpPr>
        <p:spPr>
          <a:xfrm>
            <a:off x="2050883" y="350106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D5045C8C-9358-B64C-AF45-A72BAF32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348783"/>
            <a:ext cx="504000" cy="554332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26C26B95-344E-1147-B601-529F571171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384776"/>
            <a:ext cx="799178" cy="593533"/>
          </a:xfrm>
          <a:prstGeom prst="rect">
            <a:avLst/>
          </a:prstGeom>
        </p:spPr>
      </p:pic>
      <p:cxnSp>
        <p:nvCxnSpPr>
          <p:cNvPr id="98" name="直線單箭頭接點 15">
            <a:extLst>
              <a:ext uri="{FF2B5EF4-FFF2-40B4-BE49-F238E27FC236}">
                <a16:creationId xmlns:a16="http://schemas.microsoft.com/office/drawing/2014/main" id="{B3CB56AF-4CF3-274E-9A67-F32DE1A723EF}"/>
              </a:ext>
            </a:extLst>
          </p:cNvPr>
          <p:cNvCxnSpPr>
            <a:cxnSpLocks/>
            <a:stCxn id="49" idx="2"/>
            <a:endCxn id="97" idx="1"/>
          </p:cNvCxnSpPr>
          <p:nvPr/>
        </p:nvCxnSpPr>
        <p:spPr>
          <a:xfrm>
            <a:off x="3269951" y="2155852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16">
            <a:extLst>
              <a:ext uri="{FF2B5EF4-FFF2-40B4-BE49-F238E27FC236}">
                <a16:creationId xmlns:a16="http://schemas.microsoft.com/office/drawing/2014/main" id="{17D1AAAA-AD6A-4847-9A2C-457BCF4B78A1}"/>
              </a:ext>
            </a:extLst>
          </p:cNvPr>
          <p:cNvCxnSpPr>
            <a:cxnSpLocks/>
            <a:stCxn id="50" idx="2"/>
            <a:endCxn id="97" idx="1"/>
          </p:cNvCxnSpPr>
          <p:nvPr/>
        </p:nvCxnSpPr>
        <p:spPr>
          <a:xfrm flipV="1">
            <a:off x="3280628" y="2689602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23">
            <a:extLst>
              <a:ext uri="{FF2B5EF4-FFF2-40B4-BE49-F238E27FC236}">
                <a16:creationId xmlns:a16="http://schemas.microsoft.com/office/drawing/2014/main" id="{A36D83FB-A243-F54B-9CBA-347BB9307505}"/>
              </a:ext>
            </a:extLst>
          </p:cNvPr>
          <p:cNvCxnSpPr>
            <a:cxnSpLocks/>
            <a:stCxn id="118" idx="2"/>
            <a:endCxn id="100" idx="1"/>
          </p:cNvCxnSpPr>
          <p:nvPr/>
        </p:nvCxnSpPr>
        <p:spPr>
          <a:xfrm>
            <a:off x="3269549" y="4625949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24">
            <a:extLst>
              <a:ext uri="{FF2B5EF4-FFF2-40B4-BE49-F238E27FC236}">
                <a16:creationId xmlns:a16="http://schemas.microsoft.com/office/drawing/2014/main" id="{8A2B82CF-AB5D-5643-A1A9-1CDCB3E1F27F}"/>
              </a:ext>
            </a:extLst>
          </p:cNvPr>
          <p:cNvCxnSpPr>
            <a:cxnSpLocks/>
            <a:stCxn id="119" idx="2"/>
            <a:endCxn id="100" idx="1"/>
          </p:cNvCxnSpPr>
          <p:nvPr/>
        </p:nvCxnSpPr>
        <p:spPr>
          <a:xfrm flipV="1">
            <a:off x="3280226" y="5155784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53">
            <a:extLst>
              <a:ext uri="{FF2B5EF4-FFF2-40B4-BE49-F238E27FC236}">
                <a16:creationId xmlns:a16="http://schemas.microsoft.com/office/drawing/2014/main" id="{A84A37EF-1AAC-BA4B-87C0-C680CE4584AF}"/>
              </a:ext>
            </a:extLst>
          </p:cNvPr>
          <p:cNvSpPr/>
          <p:nvPr/>
        </p:nvSpPr>
        <p:spPr>
          <a:xfrm>
            <a:off x="5006150" y="2906895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矩形: 圓角 54">
            <a:extLst>
              <a:ext uri="{FF2B5EF4-FFF2-40B4-BE49-F238E27FC236}">
                <a16:creationId xmlns:a16="http://schemas.microsoft.com/office/drawing/2014/main" id="{47CBD614-DB6B-AD4D-B2D7-989CCA594C5B}"/>
              </a:ext>
            </a:extLst>
          </p:cNvPr>
          <p:cNvSpPr/>
          <p:nvPr/>
        </p:nvSpPr>
        <p:spPr>
          <a:xfrm>
            <a:off x="5011852" y="4884273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5" name="直線單箭頭接點 28">
            <a:extLst>
              <a:ext uri="{FF2B5EF4-FFF2-40B4-BE49-F238E27FC236}">
                <a16:creationId xmlns:a16="http://schemas.microsoft.com/office/drawing/2014/main" id="{8787D018-D0A8-904F-B1D1-A17BBDDD1AA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4872286" y="5154273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B0BBFA19-9F9F-3E4B-A1DD-07596EB8AF63}"/>
              </a:ext>
            </a:extLst>
          </p:cNvPr>
          <p:cNvSpPr/>
          <p:nvPr/>
        </p:nvSpPr>
        <p:spPr>
          <a:xfrm>
            <a:off x="2265903" y="180725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107" name="接點: 弧形 1023">
            <a:extLst>
              <a:ext uri="{FF2B5EF4-FFF2-40B4-BE49-F238E27FC236}">
                <a16:creationId xmlns:a16="http://schemas.microsoft.com/office/drawing/2014/main" id="{1D10D2A8-C52C-6E45-9985-4E7B501B1770}"/>
              </a:ext>
            </a:extLst>
          </p:cNvPr>
          <p:cNvCxnSpPr/>
          <p:nvPr/>
        </p:nvCxnSpPr>
        <p:spPr>
          <a:xfrm flipH="1">
            <a:off x="3549099" y="3192842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E07897BC-E384-0E45-8567-3391429BA807}"/>
              </a:ext>
            </a:extLst>
          </p:cNvPr>
          <p:cNvSpPr txBox="1"/>
          <p:nvPr/>
        </p:nvSpPr>
        <p:spPr>
          <a:xfrm>
            <a:off x="3854690" y="3867609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9" name="矩形: 圓角 67">
            <a:extLst>
              <a:ext uri="{FF2B5EF4-FFF2-40B4-BE49-F238E27FC236}">
                <a16:creationId xmlns:a16="http://schemas.microsoft.com/office/drawing/2014/main" id="{69A18B6C-076B-BE44-B19D-480F444CDDBE}"/>
              </a:ext>
            </a:extLst>
          </p:cNvPr>
          <p:cNvSpPr/>
          <p:nvPr/>
        </p:nvSpPr>
        <p:spPr>
          <a:xfrm>
            <a:off x="6402262" y="2906895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68">
            <a:extLst>
              <a:ext uri="{FF2B5EF4-FFF2-40B4-BE49-F238E27FC236}">
                <a16:creationId xmlns:a16="http://schemas.microsoft.com/office/drawing/2014/main" id="{2F54990F-6CDA-2D4B-824A-B8F9A3EA9207}"/>
              </a:ext>
            </a:extLst>
          </p:cNvPr>
          <p:cNvSpPr/>
          <p:nvPr/>
        </p:nvSpPr>
        <p:spPr>
          <a:xfrm>
            <a:off x="6400391" y="4551576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1" name="直線單箭頭接點 69">
            <a:extLst>
              <a:ext uri="{FF2B5EF4-FFF2-40B4-BE49-F238E27FC236}">
                <a16:creationId xmlns:a16="http://schemas.microsoft.com/office/drawing/2014/main" id="{71B25510-FC12-FA4B-A987-F4A659FDE1EB}"/>
              </a:ext>
            </a:extLst>
          </p:cNvPr>
          <p:cNvCxnSpPr>
            <a:cxnSpLocks/>
            <a:stCxn id="104" idx="3"/>
            <a:endCxn id="110" idx="1"/>
          </p:cNvCxnSpPr>
          <p:nvPr/>
        </p:nvCxnSpPr>
        <p:spPr>
          <a:xfrm flipV="1">
            <a:off x="6271852" y="4821576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1D01869-984C-4141-8916-AC7AD0BCAD15}"/>
              </a:ext>
            </a:extLst>
          </p:cNvPr>
          <p:cNvSpPr txBox="1"/>
          <p:nvPr/>
        </p:nvSpPr>
        <p:spPr>
          <a:xfrm>
            <a:off x="5559597" y="1771905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507713D-BDA1-D14B-9527-B03B5EDB0AFF}"/>
              </a:ext>
            </a:extLst>
          </p:cNvPr>
          <p:cNvSpPr txBox="1"/>
          <p:nvPr/>
        </p:nvSpPr>
        <p:spPr>
          <a:xfrm>
            <a:off x="5575777" y="4255302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114" name="Google Shape;163;p25">
            <a:extLst>
              <a:ext uri="{FF2B5EF4-FFF2-40B4-BE49-F238E27FC236}">
                <a16:creationId xmlns:a16="http://schemas.microsoft.com/office/drawing/2014/main" id="{7DC05DC7-7E23-2345-B46E-14AC25FD16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189155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63;p25">
            <a:extLst>
              <a:ext uri="{FF2B5EF4-FFF2-40B4-BE49-F238E27FC236}">
                <a16:creationId xmlns:a16="http://schemas.microsoft.com/office/drawing/2014/main" id="{7C557DF8-DBAF-4747-AF8B-045566F61D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294482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直線單箭頭接點 59">
            <a:extLst>
              <a:ext uri="{FF2B5EF4-FFF2-40B4-BE49-F238E27FC236}">
                <a16:creationId xmlns:a16="http://schemas.microsoft.com/office/drawing/2014/main" id="{5FAA3721-17D3-2641-B195-927474D99A52}"/>
              </a:ext>
            </a:extLst>
          </p:cNvPr>
          <p:cNvCxnSpPr>
            <a:cxnSpLocks/>
            <a:stCxn id="114" idx="3"/>
            <a:endCxn id="49" idx="0"/>
          </p:cNvCxnSpPr>
          <p:nvPr/>
        </p:nvCxnSpPr>
        <p:spPr>
          <a:xfrm flipV="1">
            <a:off x="2217997" y="215585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67">
            <a:extLst>
              <a:ext uri="{FF2B5EF4-FFF2-40B4-BE49-F238E27FC236}">
                <a16:creationId xmlns:a16="http://schemas.microsoft.com/office/drawing/2014/main" id="{98D9FB5F-9799-634D-A342-C357873D6E10}"/>
              </a:ext>
            </a:extLst>
          </p:cNvPr>
          <p:cNvCxnSpPr>
            <a:cxnSpLocks/>
            <a:stCxn id="115" idx="3"/>
            <a:endCxn id="50" idx="0"/>
          </p:cNvCxnSpPr>
          <p:nvPr/>
        </p:nvCxnSpPr>
        <p:spPr>
          <a:xfrm flipV="1">
            <a:off x="2213809" y="323033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圖: 人工作業 74">
            <a:extLst>
              <a:ext uri="{FF2B5EF4-FFF2-40B4-BE49-F238E27FC236}">
                <a16:creationId xmlns:a16="http://schemas.microsoft.com/office/drawing/2014/main" id="{BC7D7EFA-4480-1F4B-B542-72ADA22ED4B9}"/>
              </a:ext>
            </a:extLst>
          </p:cNvPr>
          <p:cNvSpPr/>
          <p:nvPr/>
        </p:nvSpPr>
        <p:spPr>
          <a:xfrm rot="16200000">
            <a:off x="2639549" y="426594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9" name="流程圖: 人工作業 75">
            <a:extLst>
              <a:ext uri="{FF2B5EF4-FFF2-40B4-BE49-F238E27FC236}">
                <a16:creationId xmlns:a16="http://schemas.microsoft.com/office/drawing/2014/main" id="{FF5C4204-148C-1345-8379-B6F63B522A45}"/>
              </a:ext>
            </a:extLst>
          </p:cNvPr>
          <p:cNvSpPr/>
          <p:nvPr/>
        </p:nvSpPr>
        <p:spPr>
          <a:xfrm rot="16200000">
            <a:off x="2650226" y="5322213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0D1E7B8-52BF-9A44-9BB3-C861430DE589}"/>
              </a:ext>
            </a:extLst>
          </p:cNvPr>
          <p:cNvSpPr txBox="1"/>
          <p:nvPr/>
        </p:nvSpPr>
        <p:spPr>
          <a:xfrm>
            <a:off x="2108485" y="489004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40CA980-A866-C34E-9AD5-03478B17CEDF}"/>
              </a:ext>
            </a:extLst>
          </p:cNvPr>
          <p:cNvSpPr txBox="1"/>
          <p:nvPr/>
        </p:nvSpPr>
        <p:spPr>
          <a:xfrm>
            <a:off x="2050883" y="595087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2" name="直線單箭頭接點 87">
            <a:extLst>
              <a:ext uri="{FF2B5EF4-FFF2-40B4-BE49-F238E27FC236}">
                <a16:creationId xmlns:a16="http://schemas.microsoft.com/office/drawing/2014/main" id="{7F67D83B-7009-4544-9063-56D97512B1D9}"/>
              </a:ext>
            </a:extLst>
          </p:cNvPr>
          <p:cNvCxnSpPr>
            <a:cxnSpLocks/>
            <a:stCxn id="95" idx="3"/>
            <a:endCxn id="118" idx="0"/>
          </p:cNvCxnSpPr>
          <p:nvPr/>
        </p:nvCxnSpPr>
        <p:spPr>
          <a:xfrm>
            <a:off x="2217105" y="4625949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91">
            <a:extLst>
              <a:ext uri="{FF2B5EF4-FFF2-40B4-BE49-F238E27FC236}">
                <a16:creationId xmlns:a16="http://schemas.microsoft.com/office/drawing/2014/main" id="{4D98FC42-AABF-434C-8978-F3253A05E023}"/>
              </a:ext>
            </a:extLst>
          </p:cNvPr>
          <p:cNvCxnSpPr>
            <a:cxnSpLocks/>
            <a:stCxn id="96" idx="3"/>
            <a:endCxn id="119" idx="0"/>
          </p:cNvCxnSpPr>
          <p:nvPr/>
        </p:nvCxnSpPr>
        <p:spPr>
          <a:xfrm>
            <a:off x="2218696" y="5681543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3BA3BB9B-6D4C-454E-AAA9-CC12B52DCF04}"/>
              </a:ext>
            </a:extLst>
          </p:cNvPr>
          <p:cNvSpPr/>
          <p:nvPr/>
        </p:nvSpPr>
        <p:spPr>
          <a:xfrm>
            <a:off x="2261052" y="424887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DF93931F-BB90-8A4D-9777-AC30032B9FFC}"/>
              </a:ext>
            </a:extLst>
          </p:cNvPr>
          <p:cNvSpPr txBox="1"/>
          <p:nvPr/>
        </p:nvSpPr>
        <p:spPr>
          <a:xfrm>
            <a:off x="1694672" y="238085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F265D1B-FDA0-4D45-8449-2F1A4ABCD494}"/>
              </a:ext>
            </a:extLst>
          </p:cNvPr>
          <p:cNvSpPr txBox="1"/>
          <p:nvPr/>
        </p:nvSpPr>
        <p:spPr>
          <a:xfrm>
            <a:off x="1453079" y="350663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2F18B1C-5B26-924A-A804-EC5D95C9DC9C}"/>
              </a:ext>
            </a:extLst>
          </p:cNvPr>
          <p:cNvSpPr txBox="1"/>
          <p:nvPr/>
        </p:nvSpPr>
        <p:spPr>
          <a:xfrm>
            <a:off x="1686063" y="484742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A75897C-DAAC-0F48-BDF9-4B8F9552A8F9}"/>
              </a:ext>
            </a:extLst>
          </p:cNvPr>
          <p:cNvSpPr txBox="1"/>
          <p:nvPr/>
        </p:nvSpPr>
        <p:spPr>
          <a:xfrm>
            <a:off x="1453078" y="5982678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3" name="矩形: 圓角 67">
            <a:extLst>
              <a:ext uri="{FF2B5EF4-FFF2-40B4-BE49-F238E27FC236}">
                <a16:creationId xmlns:a16="http://schemas.microsoft.com/office/drawing/2014/main" id="{973D886D-4AC2-0640-B5AA-54E9C2CA9BA5}"/>
              </a:ext>
            </a:extLst>
          </p:cNvPr>
          <p:cNvSpPr/>
          <p:nvPr/>
        </p:nvSpPr>
        <p:spPr>
          <a:xfrm>
            <a:off x="6399505" y="2060664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4" name="直線單箭頭接點 27">
            <a:extLst>
              <a:ext uri="{FF2B5EF4-FFF2-40B4-BE49-F238E27FC236}">
                <a16:creationId xmlns:a16="http://schemas.microsoft.com/office/drawing/2014/main" id="{444A28B4-5D34-AD44-B242-A8B45C0D10A3}"/>
              </a:ext>
            </a:extLst>
          </p:cNvPr>
          <p:cNvCxnSpPr>
            <a:cxnSpLocks/>
            <a:stCxn id="103" idx="3"/>
            <a:endCxn id="109" idx="1"/>
          </p:cNvCxnSpPr>
          <p:nvPr/>
        </p:nvCxnSpPr>
        <p:spPr>
          <a:xfrm>
            <a:off x="6266150" y="3176895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27">
            <a:extLst>
              <a:ext uri="{FF2B5EF4-FFF2-40B4-BE49-F238E27FC236}">
                <a16:creationId xmlns:a16="http://schemas.microsoft.com/office/drawing/2014/main" id="{5F5EBDE8-49F2-374D-806F-399F6C1A2287}"/>
              </a:ext>
            </a:extLst>
          </p:cNvPr>
          <p:cNvCxnSpPr>
            <a:cxnSpLocks/>
            <a:stCxn id="97" idx="3"/>
            <a:endCxn id="103" idx="1"/>
          </p:cNvCxnSpPr>
          <p:nvPr/>
        </p:nvCxnSpPr>
        <p:spPr>
          <a:xfrm>
            <a:off x="4878148" y="2689602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27">
            <a:extLst>
              <a:ext uri="{FF2B5EF4-FFF2-40B4-BE49-F238E27FC236}">
                <a16:creationId xmlns:a16="http://schemas.microsoft.com/office/drawing/2014/main" id="{BF013117-BAD3-1C41-B982-07AE2061B6F5}"/>
              </a:ext>
            </a:extLst>
          </p:cNvPr>
          <p:cNvCxnSpPr>
            <a:cxnSpLocks/>
            <a:stCxn id="97" idx="3"/>
            <a:endCxn id="133" idx="1"/>
          </p:cNvCxnSpPr>
          <p:nvPr/>
        </p:nvCxnSpPr>
        <p:spPr>
          <a:xfrm flipV="1">
            <a:off x="4878148" y="2330664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: 圓角 68">
            <a:extLst>
              <a:ext uri="{FF2B5EF4-FFF2-40B4-BE49-F238E27FC236}">
                <a16:creationId xmlns:a16="http://schemas.microsoft.com/office/drawing/2014/main" id="{7F00526B-A9BD-AB4F-8FC1-08CC6FFDD40D}"/>
              </a:ext>
            </a:extLst>
          </p:cNvPr>
          <p:cNvSpPr/>
          <p:nvPr/>
        </p:nvSpPr>
        <p:spPr>
          <a:xfrm>
            <a:off x="6400391" y="5319223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8" name="直線單箭頭接點 69">
            <a:extLst>
              <a:ext uri="{FF2B5EF4-FFF2-40B4-BE49-F238E27FC236}">
                <a16:creationId xmlns:a16="http://schemas.microsoft.com/office/drawing/2014/main" id="{10037C58-0874-AD45-B494-D907BEB085E9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6271852" y="5154273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4DF3426-FC01-1E46-91F8-F841E790C4B9}"/>
              </a:ext>
            </a:extLst>
          </p:cNvPr>
          <p:cNvSpPr txBox="1"/>
          <p:nvPr/>
        </p:nvSpPr>
        <p:spPr>
          <a:xfrm>
            <a:off x="5532021" y="261529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98376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465FD3F5-60E8-2D4B-AA9A-FCD162C16C29}"/>
              </a:ext>
            </a:extLst>
          </p:cNvPr>
          <p:cNvSpPr/>
          <p:nvPr/>
        </p:nvSpPr>
        <p:spPr>
          <a:xfrm>
            <a:off x="3618148" y="241960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矩形: 圓角 48">
            <a:extLst>
              <a:ext uri="{FF2B5EF4-FFF2-40B4-BE49-F238E27FC236}">
                <a16:creationId xmlns:a16="http://schemas.microsoft.com/office/drawing/2014/main" id="{5E1901C7-19B8-EF48-A68E-FA0DC785FDB6}"/>
              </a:ext>
            </a:extLst>
          </p:cNvPr>
          <p:cNvSpPr/>
          <p:nvPr/>
        </p:nvSpPr>
        <p:spPr>
          <a:xfrm>
            <a:off x="3612286" y="488578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3;p25">
            <a:extLst>
              <a:ext uri="{FF2B5EF4-FFF2-40B4-BE49-F238E27FC236}">
                <a16:creationId xmlns:a16="http://schemas.microsoft.com/office/drawing/2014/main" id="{ED776ED5-90F4-4767-A8BB-743071F480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748502" y="5017974"/>
            <a:ext cx="175585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63;p25">
            <a:extLst>
              <a:ext uri="{FF2B5EF4-FFF2-40B4-BE49-F238E27FC236}">
                <a16:creationId xmlns:a16="http://schemas.microsoft.com/office/drawing/2014/main" id="{0CEA4101-76C4-4E0D-8597-C461DB1898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625643" y="5139850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(1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CAER-Net [10] consider a separate scheme to integrate the visual features from the face and context.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with the wrong weight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much irrelevant information, such as background pixels</a:t>
            </a:r>
          </a:p>
        </p:txBody>
      </p:sp>
      <p:sp>
        <p:nvSpPr>
          <p:cNvPr id="15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3767584"/>
            <a:ext cx="540000" cy="72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7" idx="2"/>
            <a:endCxn id="61" idx="1"/>
          </p:cNvCxnSpPr>
          <p:nvPr/>
        </p:nvCxnSpPr>
        <p:spPr>
          <a:xfrm>
            <a:off x="3896607" y="4131008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305902" y="3351396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539552" y="5265344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3591008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5623" y="3771008"/>
            <a:ext cx="168345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512506" y="4127582"/>
            <a:ext cx="304101" cy="3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4491007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9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1" idx="3"/>
            <a:endCxn id="15" idx="0"/>
          </p:cNvCxnSpPr>
          <p:nvPr/>
        </p:nvCxnSpPr>
        <p:spPr>
          <a:xfrm flipV="1">
            <a:off x="4343968" y="4127584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flipV="1">
            <a:off x="5342983" y="4127583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530083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6" idx="2"/>
            <a:endCxn id="117" idx="1"/>
          </p:cNvCxnSpPr>
          <p:nvPr/>
        </p:nvCxnSpPr>
        <p:spPr>
          <a:xfrm>
            <a:off x="3896607" y="5664262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流程圖: 人工作業 115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5124262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75623" y="5304262"/>
            <a:ext cx="168345" cy="72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2512506" y="5664262"/>
            <a:ext cx="304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6024262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12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7" idx="3"/>
            <a:endCxn id="114" idx="0"/>
          </p:cNvCxnSpPr>
          <p:nvPr/>
        </p:nvCxnSpPr>
        <p:spPr>
          <a:xfrm flipV="1">
            <a:off x="4343968" y="5660838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4" idx="2"/>
            <a:endCxn id="121" idx="1"/>
          </p:cNvCxnSpPr>
          <p:nvPr/>
        </p:nvCxnSpPr>
        <p:spPr>
          <a:xfrm flipV="1">
            <a:off x="5342983" y="5660837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6859014" y="4714209"/>
            <a:ext cx="36000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3947582"/>
            <a:ext cx="360000" cy="360000"/>
            <a:chOff x="4262243" y="4230604"/>
            <a:chExt cx="360000" cy="360000"/>
          </a:xfrm>
        </p:grpSpPr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28" idx="3"/>
              <a:endCxn id="128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28" idx="5"/>
              <a:endCxn id="128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07" idx="3"/>
            <a:endCxn id="128" idx="2"/>
          </p:cNvCxnSpPr>
          <p:nvPr/>
        </p:nvCxnSpPr>
        <p:spPr>
          <a:xfrm flipV="1">
            <a:off x="5977835" y="4127582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1" idx="3"/>
            <a:endCxn id="140" idx="2"/>
          </p:cNvCxnSpPr>
          <p:nvPr/>
        </p:nvCxnSpPr>
        <p:spPr>
          <a:xfrm flipV="1">
            <a:off x="5977835" y="5660836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5480836"/>
            <a:ext cx="360000" cy="360000"/>
            <a:chOff x="4262243" y="4230604"/>
            <a:chExt cx="360000" cy="36000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40" idx="3"/>
              <a:endCxn id="140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40" idx="5"/>
              <a:endCxn id="140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肘形接點 143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61" idx="0"/>
            <a:endCxn id="128" idx="0"/>
          </p:cNvCxnSpPr>
          <p:nvPr/>
        </p:nvCxnSpPr>
        <p:spPr>
          <a:xfrm rot="16200000" flipH="1">
            <a:off x="5257934" y="2772870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117" idx="0"/>
            <a:endCxn id="140" idx="0"/>
          </p:cNvCxnSpPr>
          <p:nvPr/>
        </p:nvCxnSpPr>
        <p:spPr>
          <a:xfrm rot="16200000" flipH="1">
            <a:off x="5257934" y="4306124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8" idx="6"/>
            <a:endCxn id="124" idx="1"/>
          </p:cNvCxnSpPr>
          <p:nvPr/>
        </p:nvCxnSpPr>
        <p:spPr>
          <a:xfrm>
            <a:off x="6612647" y="4127582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40" idx="6"/>
            <a:endCxn id="124" idx="3"/>
          </p:cNvCxnSpPr>
          <p:nvPr/>
        </p:nvCxnSpPr>
        <p:spPr>
          <a:xfrm flipV="1">
            <a:off x="6612647" y="5021488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7219014" y="4894209"/>
            <a:ext cx="245718" cy="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6766975" y="5615493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Final</a:t>
            </a:r>
            <a:r>
              <a:rPr kumimoji="1" lang="en-US" altLang="zh-TW" sz="1200" dirty="0"/>
              <a:t> representation</a:t>
            </a:r>
            <a:endParaRPr kumimoji="1" lang="zh-TW" altLang="en-US" sz="1200" dirty="0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092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354106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00DE226C-7BE6-6E4F-BDF8-D0485A377141}"/>
              </a:ext>
            </a:extLst>
          </p:cNvPr>
          <p:cNvCxnSpPr>
            <a:stCxn id="172" idx="3"/>
            <a:endCxn id="172" idx="7"/>
          </p:cNvCxnSpPr>
          <p:nvPr/>
        </p:nvCxnSpPr>
        <p:spPr>
          <a:xfrm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F1D1E1E-8BCE-3848-8DB1-C00888324282}"/>
              </a:ext>
            </a:extLst>
          </p:cNvPr>
          <p:cNvCxnSpPr>
            <a:cxnSpLocks/>
            <a:stCxn id="172" idx="5"/>
            <a:endCxn id="172" idx="1"/>
          </p:cNvCxnSpPr>
          <p:nvPr/>
        </p:nvCxnSpPr>
        <p:spPr>
          <a:xfrm flipH="1"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</p:cNvCxnSpPr>
          <p:nvPr/>
        </p:nvCxnSpPr>
        <p:spPr>
          <a:xfrm>
            <a:off x="5698207" y="6689392"/>
            <a:ext cx="1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1580" y="6061272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Concatenate</a:t>
            </a:r>
            <a:endParaRPr kumimoji="1" lang="zh-TW" altLang="en-US" sz="10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51066" y="6321293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Multiply</a:t>
            </a:r>
            <a:endParaRPr kumimoji="1" lang="zh-TW" altLang="en-US" sz="1000" dirty="0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6166" y="6563072"/>
            <a:ext cx="204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Global Average Pooling (GAP)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7E42C3-6079-4C56-B2AF-31E5881F51A3}"/>
              </a:ext>
            </a:extLst>
          </p:cNvPr>
          <p:cNvSpPr/>
          <p:nvPr/>
        </p:nvSpPr>
        <p:spPr>
          <a:xfrm>
            <a:off x="7509129" y="4174209"/>
            <a:ext cx="168345" cy="720000"/>
          </a:xfrm>
          <a:prstGeom prst="rect">
            <a:avLst/>
          </a:prstGeom>
          <a:solidFill>
            <a:srgbClr val="59B4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72D633-FB01-4AC9-8FDE-951BBC11895D}"/>
              </a:ext>
            </a:extLst>
          </p:cNvPr>
          <p:cNvSpPr/>
          <p:nvPr/>
        </p:nvSpPr>
        <p:spPr>
          <a:xfrm>
            <a:off x="7509129" y="4896334"/>
            <a:ext cx="168345" cy="720000"/>
          </a:xfrm>
          <a:prstGeom prst="rect">
            <a:avLst/>
          </a:prstGeom>
          <a:solidFill>
            <a:srgbClr val="EA6C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Google Shape;163;p25">
            <a:extLst>
              <a:ext uri="{FF2B5EF4-FFF2-40B4-BE49-F238E27FC236}">
                <a16:creationId xmlns:a16="http://schemas.microsoft.com/office/drawing/2014/main" id="{3847D268-751C-4091-96F0-A0154112CB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221729" y="3482302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63;p25">
            <a:extLst>
              <a:ext uri="{FF2B5EF4-FFF2-40B4-BE49-F238E27FC236}">
                <a16:creationId xmlns:a16="http://schemas.microsoft.com/office/drawing/2014/main" id="{3F1D3C1A-B294-456E-8B34-6C4422851F3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138650" y="3609160"/>
            <a:ext cx="1198236" cy="1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388130-0FA2-2842-B036-14AE227D6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77209"/>
              </p:ext>
            </p:extLst>
          </p:nvPr>
        </p:nvGraphicFramePr>
        <p:xfrm>
          <a:off x="540724" y="5260953"/>
          <a:ext cx="1754683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69">
                  <a:extLst>
                    <a:ext uri="{9D8B030D-6E8A-4147-A177-3AD203B41FA5}">
                      <a16:colId xmlns:a16="http://schemas.microsoft.com/office/drawing/2014/main" val="4132447052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53230865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159623025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65126104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055874304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12327156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88367068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05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7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58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38095"/>
                  </a:ext>
                </a:extLst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1290637" y="5517261"/>
            <a:ext cx="501869" cy="504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BD0C7-E03B-9A44-8FAB-BAD315F7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385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(2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GAP consider all pixels of the given feature maps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Include many background pixels.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Require to tune all related parameters in the networks.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F1326A-B153-47CF-96D5-1A6FFEF0269A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GAP: Global Average Pooling</a:t>
            </a:r>
          </a:p>
        </p:txBody>
      </p:sp>
      <p:sp>
        <p:nvSpPr>
          <p:cNvPr id="30" name="流程圖: 人工作業 29">
            <a:extLst>
              <a:ext uri="{FF2B5EF4-FFF2-40B4-BE49-F238E27FC236}">
                <a16:creationId xmlns:a16="http://schemas.microsoft.com/office/drawing/2014/main" id="{99309A81-F9AC-4C60-9827-4CA8F290A9E1}"/>
              </a:ext>
            </a:extLst>
          </p:cNvPr>
          <p:cNvSpPr/>
          <p:nvPr/>
        </p:nvSpPr>
        <p:spPr>
          <a:xfrm rot="5400000" flipH="1">
            <a:off x="7351790" y="3410639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3D CNN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立方體 15">
            <a:extLst>
              <a:ext uri="{FF2B5EF4-FFF2-40B4-BE49-F238E27FC236}">
                <a16:creationId xmlns:a16="http://schemas.microsoft.com/office/drawing/2014/main" id="{B8E16932-11DA-478C-8119-1C70005E5BE5}"/>
              </a:ext>
            </a:extLst>
          </p:cNvPr>
          <p:cNvSpPr>
            <a:spLocks noChangeAspect="1"/>
          </p:cNvSpPr>
          <p:nvPr/>
        </p:nvSpPr>
        <p:spPr>
          <a:xfrm>
            <a:off x="968887" y="3387921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001E1F-ECA2-B647-842A-5F5667A86922}"/>
              </a:ext>
            </a:extLst>
          </p:cNvPr>
          <p:cNvSpPr txBox="1"/>
          <p:nvPr/>
        </p:nvSpPr>
        <p:spPr>
          <a:xfrm>
            <a:off x="1704898" y="6190344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33370D-4B30-1D4F-9758-49B947210423}"/>
              </a:ext>
            </a:extLst>
          </p:cNvPr>
          <p:cNvSpPr txBox="1"/>
          <p:nvPr/>
        </p:nvSpPr>
        <p:spPr>
          <a:xfrm>
            <a:off x="4764886" y="6218894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E8AF0-4927-2146-9669-83783A9612C8}"/>
              </a:ext>
            </a:extLst>
          </p:cNvPr>
          <p:cNvSpPr/>
          <p:nvPr/>
        </p:nvSpPr>
        <p:spPr>
          <a:xfrm>
            <a:off x="913527" y="3596257"/>
            <a:ext cx="3528811" cy="25858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90A1E8-93A6-7D4A-835C-5F393F4AEEEF}"/>
              </a:ext>
            </a:extLst>
          </p:cNvPr>
          <p:cNvSpPr txBox="1"/>
          <p:nvPr/>
        </p:nvSpPr>
        <p:spPr>
          <a:xfrm>
            <a:off x="913527" y="30833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+mj-lt"/>
              </a:rPr>
              <a:t>Average all pixels</a:t>
            </a:r>
            <a:endParaRPr kumimoji="1" lang="zh-TW" alt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D1171030-8B18-4EC9-9303-92A5429E7D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975357" y="3667055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表格 6">
            <a:extLst>
              <a:ext uri="{FF2B5EF4-FFF2-40B4-BE49-F238E27FC236}">
                <a16:creationId xmlns:a16="http://schemas.microsoft.com/office/drawing/2014/main" id="{3C98FF2E-EEA8-4736-9713-3029BE1CC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89343"/>
              </p:ext>
            </p:extLst>
          </p:nvPr>
        </p:nvGraphicFramePr>
        <p:xfrm>
          <a:off x="971600" y="366556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31" name="立方體 30">
            <a:extLst>
              <a:ext uri="{FF2B5EF4-FFF2-40B4-BE49-F238E27FC236}">
                <a16:creationId xmlns:a16="http://schemas.microsoft.com/office/drawing/2014/main" id="{2894709F-72D9-4203-A0FB-A2DB7A5FF700}"/>
              </a:ext>
            </a:extLst>
          </p:cNvPr>
          <p:cNvSpPr>
            <a:spLocks/>
          </p:cNvSpPr>
          <p:nvPr/>
        </p:nvSpPr>
        <p:spPr>
          <a:xfrm>
            <a:off x="5034717" y="4521562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25" name="Google Shape;163;p25">
            <a:extLst>
              <a:ext uri="{FF2B5EF4-FFF2-40B4-BE49-F238E27FC236}">
                <a16:creationId xmlns:a16="http://schemas.microsoft.com/office/drawing/2014/main" id="{01B532A3-9D2C-4756-B829-51EE80ACA0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042337" y="4677429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1F104C8-35D4-4683-B79B-670CAEA95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79751"/>
              </p:ext>
            </p:extLst>
          </p:nvPr>
        </p:nvGraphicFramePr>
        <p:xfrm>
          <a:off x="5047776" y="4677429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DE5D23C-4127-C348-AF8E-8E58959AF491}"/>
              </a:ext>
            </a:extLst>
          </p:cNvPr>
          <p:cNvSpPr/>
          <p:nvPr/>
        </p:nvSpPr>
        <p:spPr>
          <a:xfrm>
            <a:off x="4968373" y="4604714"/>
            <a:ext cx="1530000" cy="15735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sp>
        <p:nvSpPr>
          <p:cNvPr id="32" name="流程圖: 人工作業 31">
            <a:extLst>
              <a:ext uri="{FF2B5EF4-FFF2-40B4-BE49-F238E27FC236}">
                <a16:creationId xmlns:a16="http://schemas.microsoft.com/office/drawing/2014/main" id="{FBAB3890-A706-46B6-96BD-8A6F69953665}"/>
              </a:ext>
            </a:extLst>
          </p:cNvPr>
          <p:cNvSpPr/>
          <p:nvPr/>
        </p:nvSpPr>
        <p:spPr>
          <a:xfrm rot="5400000" flipH="1">
            <a:off x="7351790" y="4922991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3D CNN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0" name="表格 6">
            <a:extLst>
              <a:ext uri="{FF2B5EF4-FFF2-40B4-BE49-F238E27FC236}">
                <a16:creationId xmlns:a16="http://schemas.microsoft.com/office/drawing/2014/main" id="{FF246C0D-0F29-4FA5-9416-83259996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04538"/>
              </p:ext>
            </p:extLst>
          </p:nvPr>
        </p:nvGraphicFramePr>
        <p:xfrm>
          <a:off x="973338" y="3665911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51" name="表格 6">
            <a:extLst>
              <a:ext uri="{FF2B5EF4-FFF2-40B4-BE49-F238E27FC236}">
                <a16:creationId xmlns:a16="http://schemas.microsoft.com/office/drawing/2014/main" id="{6BA60578-5368-46E6-9967-A709B0A8C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57668"/>
              </p:ext>
            </p:extLst>
          </p:nvPr>
        </p:nvGraphicFramePr>
        <p:xfrm>
          <a:off x="973338" y="365730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4AE8F915-39D4-4E7E-A929-E9713D4CC691}"/>
              </a:ext>
            </a:extLst>
          </p:cNvPr>
          <p:cNvCxnSpPr>
            <a:cxnSpLocks/>
            <a:stCxn id="51" idx="0"/>
            <a:endCxn id="30" idx="2"/>
          </p:cNvCxnSpPr>
          <p:nvPr/>
        </p:nvCxnSpPr>
        <p:spPr>
          <a:xfrm rot="16200000" flipH="1">
            <a:off x="4821398" y="1510247"/>
            <a:ext cx="293331" cy="4587452"/>
          </a:xfrm>
          <a:prstGeom prst="curvedConnector4">
            <a:avLst>
              <a:gd name="adj1" fmla="val -77932"/>
              <a:gd name="adj2" fmla="val 6952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弧形 59">
            <a:extLst>
              <a:ext uri="{FF2B5EF4-FFF2-40B4-BE49-F238E27FC236}">
                <a16:creationId xmlns:a16="http://schemas.microsoft.com/office/drawing/2014/main" id="{E51B92C2-8EFF-429E-A59B-BF5AC4F2E21F}"/>
              </a:ext>
            </a:extLst>
          </p:cNvPr>
          <p:cNvCxnSpPr>
            <a:cxnSpLocks/>
            <a:stCxn id="68" idx="0"/>
            <a:endCxn id="32" idx="2"/>
          </p:cNvCxnSpPr>
          <p:nvPr/>
        </p:nvCxnSpPr>
        <p:spPr>
          <a:xfrm rot="16200000" flipH="1">
            <a:off x="6100991" y="4302192"/>
            <a:ext cx="785562" cy="1536036"/>
          </a:xfrm>
          <a:prstGeom prst="curvedConnector4">
            <a:avLst>
              <a:gd name="adj1" fmla="val -29100"/>
              <a:gd name="adj2" fmla="val 75247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C3159B9A-BF98-4908-A79F-96C55DAB5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92978"/>
              </p:ext>
            </p:extLst>
          </p:nvPr>
        </p:nvGraphicFramePr>
        <p:xfrm>
          <a:off x="5040157" y="4677429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0" name="文字方塊 69">
            <a:extLst>
              <a:ext uri="{FF2B5EF4-FFF2-40B4-BE49-F238E27FC236}">
                <a16:creationId xmlns:a16="http://schemas.microsoft.com/office/drawing/2014/main" id="{AB85A4EC-B546-47DF-9A01-DD2BF04C2C40}"/>
              </a:ext>
            </a:extLst>
          </p:cNvPr>
          <p:cNvSpPr txBox="1"/>
          <p:nvPr/>
        </p:nvSpPr>
        <p:spPr>
          <a:xfrm>
            <a:off x="5473799" y="3411378"/>
            <a:ext cx="1335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Backward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F89277-4693-9A40-88FF-834FCA44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23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(3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graph viewpoint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correlation between modalities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 to alleviate the above-mentioned problems.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8DFD957-366F-45DA-8AC8-A4379904FD32}"/>
              </a:ext>
            </a:extLst>
          </p:cNvPr>
          <p:cNvSpPr/>
          <p:nvPr/>
        </p:nvSpPr>
        <p:spPr>
          <a:xfrm>
            <a:off x="1497563" y="5026412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1AF0F4A8-4D01-4A19-91CF-D9C743F0A594}"/>
              </a:ext>
            </a:extLst>
          </p:cNvPr>
          <p:cNvSpPr txBox="1"/>
          <p:nvPr/>
        </p:nvSpPr>
        <p:spPr>
          <a:xfrm>
            <a:off x="249797" y="6320353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cxnSp>
        <p:nvCxnSpPr>
          <p:cNvPr id="95" name="直線箭頭接點 3">
            <a:extLst>
              <a:ext uri="{FF2B5EF4-FFF2-40B4-BE49-F238E27FC236}">
                <a16:creationId xmlns:a16="http://schemas.microsoft.com/office/drawing/2014/main" id="{C217DC06-3650-4BAD-B31C-C5A6993424D1}"/>
              </a:ext>
            </a:extLst>
          </p:cNvPr>
          <p:cNvCxnSpPr>
            <a:cxnSpLocks/>
            <a:stCxn id="100" idx="5"/>
            <a:endCxn id="103" idx="1"/>
          </p:cNvCxnSpPr>
          <p:nvPr/>
        </p:nvCxnSpPr>
        <p:spPr>
          <a:xfrm>
            <a:off x="2200626" y="3623954"/>
            <a:ext cx="237412" cy="90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4">
            <a:extLst>
              <a:ext uri="{FF2B5EF4-FFF2-40B4-BE49-F238E27FC236}">
                <a16:creationId xmlns:a16="http://schemas.microsoft.com/office/drawing/2014/main" id="{393DF97A-D39C-4FDB-85A9-C9A5DA37830D}"/>
              </a:ext>
            </a:extLst>
          </p:cNvPr>
          <p:cNvCxnSpPr>
            <a:cxnSpLocks/>
            <a:stCxn id="131" idx="4"/>
            <a:endCxn id="103" idx="1"/>
          </p:cNvCxnSpPr>
          <p:nvPr/>
        </p:nvCxnSpPr>
        <p:spPr>
          <a:xfrm flipV="1">
            <a:off x="1544451" y="4531256"/>
            <a:ext cx="893587" cy="143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F845C007-594E-4D81-AED4-CC49C1B8FF6E}"/>
              </a:ext>
            </a:extLst>
          </p:cNvPr>
          <p:cNvSpPr/>
          <p:nvPr/>
        </p:nvSpPr>
        <p:spPr>
          <a:xfrm>
            <a:off x="3962126" y="3656057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立方體 99">
            <a:extLst>
              <a:ext uri="{FF2B5EF4-FFF2-40B4-BE49-F238E27FC236}">
                <a16:creationId xmlns:a16="http://schemas.microsoft.com/office/drawing/2014/main" id="{959E0D59-7484-4AD5-9486-E3C8BECCE0AA}"/>
              </a:ext>
            </a:extLst>
          </p:cNvPr>
          <p:cNvSpPr>
            <a:spLocks noChangeAspect="1"/>
          </p:cNvSpPr>
          <p:nvPr/>
        </p:nvSpPr>
        <p:spPr>
          <a:xfrm>
            <a:off x="832626" y="3268041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01" name="矩形: 圓角 11">
            <a:extLst>
              <a:ext uri="{FF2B5EF4-FFF2-40B4-BE49-F238E27FC236}">
                <a16:creationId xmlns:a16="http://schemas.microsoft.com/office/drawing/2014/main" id="{759FCCC2-2721-40B7-9BBF-16001095E588}"/>
              </a:ext>
            </a:extLst>
          </p:cNvPr>
          <p:cNvSpPr/>
          <p:nvPr/>
        </p:nvSpPr>
        <p:spPr>
          <a:xfrm>
            <a:off x="5441480" y="3656057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2" name="直線箭頭接點 9">
            <a:extLst>
              <a:ext uri="{FF2B5EF4-FFF2-40B4-BE49-F238E27FC236}">
                <a16:creationId xmlns:a16="http://schemas.microsoft.com/office/drawing/2014/main" id="{149E3C3A-72CD-4BE9-803E-8C7A4104C3F9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>
            <a:off x="5222126" y="3962057"/>
            <a:ext cx="2193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11">
            <a:extLst>
              <a:ext uri="{FF2B5EF4-FFF2-40B4-BE49-F238E27FC236}">
                <a16:creationId xmlns:a16="http://schemas.microsoft.com/office/drawing/2014/main" id="{00358FF1-C050-40DF-887A-B71F02F37740}"/>
              </a:ext>
            </a:extLst>
          </p:cNvPr>
          <p:cNvSpPr/>
          <p:nvPr/>
        </p:nvSpPr>
        <p:spPr>
          <a:xfrm>
            <a:off x="2438038" y="4225256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4" name="直線箭頭接點 28">
            <a:extLst>
              <a:ext uri="{FF2B5EF4-FFF2-40B4-BE49-F238E27FC236}">
                <a16:creationId xmlns:a16="http://schemas.microsoft.com/office/drawing/2014/main" id="{DA109E35-BFCB-486A-B219-137396F76BE8}"/>
              </a:ext>
            </a:extLst>
          </p:cNvPr>
          <p:cNvCxnSpPr>
            <a:cxnSpLocks/>
            <a:stCxn id="103" idx="3"/>
            <a:endCxn id="97" idx="1"/>
          </p:cNvCxnSpPr>
          <p:nvPr/>
        </p:nvCxnSpPr>
        <p:spPr>
          <a:xfrm flipV="1">
            <a:off x="3698038" y="3962057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99937D4F-6476-4746-AEE5-BF13BE07D3AF}"/>
                  </a:ext>
                </a:extLst>
              </p:cNvPr>
              <p:cNvSpPr txBox="1"/>
              <p:nvPr/>
            </p:nvSpPr>
            <p:spPr>
              <a:xfrm>
                <a:off x="983134" y="3377032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99937D4F-6476-4746-AEE5-BF13BE07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34" y="3377032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6B1DAD0-C020-4B45-B58E-2F4005493485}"/>
                  </a:ext>
                </a:extLst>
              </p:cNvPr>
              <p:cNvSpPr txBox="1"/>
              <p:nvPr/>
            </p:nvSpPr>
            <p:spPr>
              <a:xfrm>
                <a:off x="579257" y="412732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6B1DAD0-C020-4B45-B58E-2F4005493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7" y="4127323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6F8A920C-00E0-4F4F-9171-F76DF31A106B}"/>
                  </a:ext>
                </a:extLst>
              </p:cNvPr>
              <p:cNvSpPr txBox="1"/>
              <p:nvPr/>
            </p:nvSpPr>
            <p:spPr>
              <a:xfrm>
                <a:off x="1091948" y="3664922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6F8A920C-00E0-4F4F-9171-F76DF31A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8" y="3664922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3A2E4E5-7E0B-4F7C-A19D-A196EA56689B}"/>
                  </a:ext>
                </a:extLst>
              </p:cNvPr>
              <p:cNvSpPr txBox="1"/>
              <p:nvPr/>
            </p:nvSpPr>
            <p:spPr>
              <a:xfrm>
                <a:off x="969623" y="509141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3A2E4E5-7E0B-4F7C-A19D-A196EA56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3" y="5091413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125B5A0E-1B02-48B7-BEEE-586117F14043}"/>
                  </a:ext>
                </a:extLst>
              </p:cNvPr>
              <p:cNvSpPr txBox="1"/>
              <p:nvPr/>
            </p:nvSpPr>
            <p:spPr>
              <a:xfrm>
                <a:off x="565746" y="584170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125B5A0E-1B02-48B7-BEEE-586117F14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" y="5841704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F16A0C0-A007-4E43-8850-61D8CA7986DB}"/>
                  </a:ext>
                </a:extLst>
              </p:cNvPr>
              <p:cNvSpPr txBox="1"/>
              <p:nvPr/>
            </p:nvSpPr>
            <p:spPr>
              <a:xfrm>
                <a:off x="1078437" y="537930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F16A0C0-A007-4E43-8850-61D8CA798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37" y="5379303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4DC73AC7-2ADC-445C-A4E7-0B1D29D89E3D}"/>
              </a:ext>
            </a:extLst>
          </p:cNvPr>
          <p:cNvSpPr txBox="1"/>
          <p:nvPr/>
        </p:nvSpPr>
        <p:spPr>
          <a:xfrm>
            <a:off x="249796" y="4620118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cxnSp>
        <p:nvCxnSpPr>
          <p:cNvPr id="113" name="肘形接點 71">
            <a:extLst>
              <a:ext uri="{FF2B5EF4-FFF2-40B4-BE49-F238E27FC236}">
                <a16:creationId xmlns:a16="http://schemas.microsoft.com/office/drawing/2014/main" id="{A78E9E16-62B5-4AAB-8FB9-80559F016A4D}"/>
              </a:ext>
            </a:extLst>
          </p:cNvPr>
          <p:cNvCxnSpPr>
            <a:cxnSpLocks/>
            <a:stCxn id="100" idx="0"/>
            <a:endCxn id="114" idx="0"/>
          </p:cNvCxnSpPr>
          <p:nvPr/>
        </p:nvCxnSpPr>
        <p:spPr>
          <a:xfrm rot="16200000" flipH="1">
            <a:off x="4182871" y="929882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或 72">
            <a:extLst>
              <a:ext uri="{FF2B5EF4-FFF2-40B4-BE49-F238E27FC236}">
                <a16:creationId xmlns:a16="http://schemas.microsoft.com/office/drawing/2014/main" id="{3C9AECD8-4E93-49E7-8EB6-27CE98634A67}"/>
              </a:ext>
            </a:extLst>
          </p:cNvPr>
          <p:cNvSpPr/>
          <p:nvPr/>
        </p:nvSpPr>
        <p:spPr>
          <a:xfrm>
            <a:off x="6850649" y="377766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5" name="直線箭頭接點 75">
            <a:extLst>
              <a:ext uri="{FF2B5EF4-FFF2-40B4-BE49-F238E27FC236}">
                <a16:creationId xmlns:a16="http://schemas.microsoft.com/office/drawing/2014/main" id="{E9808F58-51F0-476B-8C81-658DC62199AF}"/>
              </a:ext>
            </a:extLst>
          </p:cNvPr>
          <p:cNvCxnSpPr>
            <a:cxnSpLocks/>
            <a:stCxn id="101" idx="3"/>
            <a:endCxn id="114" idx="2"/>
          </p:cNvCxnSpPr>
          <p:nvPr/>
        </p:nvCxnSpPr>
        <p:spPr>
          <a:xfrm flipV="1">
            <a:off x="6701480" y="3957660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88">
            <a:extLst>
              <a:ext uri="{FF2B5EF4-FFF2-40B4-BE49-F238E27FC236}">
                <a16:creationId xmlns:a16="http://schemas.microsoft.com/office/drawing/2014/main" id="{1AF8D8E8-95DA-4106-8F64-F92204B40BE7}"/>
              </a:ext>
            </a:extLst>
          </p:cNvPr>
          <p:cNvCxnSpPr>
            <a:cxnSpLocks/>
            <a:stCxn id="114" idx="6"/>
            <a:endCxn id="129" idx="1"/>
          </p:cNvCxnSpPr>
          <p:nvPr/>
        </p:nvCxnSpPr>
        <p:spPr>
          <a:xfrm>
            <a:off x="7210649" y="3957660"/>
            <a:ext cx="221697" cy="49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接點 185">
            <a:extLst>
              <a:ext uri="{FF2B5EF4-FFF2-40B4-BE49-F238E27FC236}">
                <a16:creationId xmlns:a16="http://schemas.microsoft.com/office/drawing/2014/main" id="{188AFFFB-697B-4905-9B8A-00E5200166F7}"/>
              </a:ext>
            </a:extLst>
          </p:cNvPr>
          <p:cNvCxnSpPr>
            <a:cxnSpLocks/>
            <a:stCxn id="93" idx="2"/>
            <a:endCxn id="126" idx="4"/>
          </p:cNvCxnSpPr>
          <p:nvPr/>
        </p:nvCxnSpPr>
        <p:spPr>
          <a:xfrm rot="5400000" flipH="1" flipV="1">
            <a:off x="4259432" y="2864984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圓角 11">
            <a:extLst>
              <a:ext uri="{FF2B5EF4-FFF2-40B4-BE49-F238E27FC236}">
                <a16:creationId xmlns:a16="http://schemas.microsoft.com/office/drawing/2014/main" id="{E40AE817-06F4-4E9E-88D1-A212FC7B6D8D}"/>
              </a:ext>
            </a:extLst>
          </p:cNvPr>
          <p:cNvSpPr/>
          <p:nvPr/>
        </p:nvSpPr>
        <p:spPr>
          <a:xfrm>
            <a:off x="3964895" y="479924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矩形: 圓角 11">
            <a:extLst>
              <a:ext uri="{FF2B5EF4-FFF2-40B4-BE49-F238E27FC236}">
                <a16:creationId xmlns:a16="http://schemas.microsoft.com/office/drawing/2014/main" id="{3A234272-1B66-454C-8A35-D03C8D692949}"/>
              </a:ext>
            </a:extLst>
          </p:cNvPr>
          <p:cNvSpPr/>
          <p:nvPr/>
        </p:nvSpPr>
        <p:spPr>
          <a:xfrm>
            <a:off x="5441426" y="4799109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41">
            <a:extLst>
              <a:ext uri="{FF2B5EF4-FFF2-40B4-BE49-F238E27FC236}">
                <a16:creationId xmlns:a16="http://schemas.microsoft.com/office/drawing/2014/main" id="{8165CC0D-3EF6-46F1-BF60-37BB2C9F3E5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5224895" y="5105109"/>
            <a:ext cx="216531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243">
            <a:extLst>
              <a:ext uri="{FF2B5EF4-FFF2-40B4-BE49-F238E27FC236}">
                <a16:creationId xmlns:a16="http://schemas.microsoft.com/office/drawing/2014/main" id="{8B4971FB-B1FA-4030-9889-598F74FBC38B}"/>
              </a:ext>
            </a:extLst>
          </p:cNvPr>
          <p:cNvCxnSpPr>
            <a:cxnSpLocks/>
            <a:stCxn id="103" idx="3"/>
            <a:endCxn id="121" idx="1"/>
          </p:cNvCxnSpPr>
          <p:nvPr/>
        </p:nvCxnSpPr>
        <p:spPr>
          <a:xfrm>
            <a:off x="3698038" y="4531256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或 245">
            <a:extLst>
              <a:ext uri="{FF2B5EF4-FFF2-40B4-BE49-F238E27FC236}">
                <a16:creationId xmlns:a16="http://schemas.microsoft.com/office/drawing/2014/main" id="{82FAE998-8375-43F7-8071-8655596B4248}"/>
              </a:ext>
            </a:extLst>
          </p:cNvPr>
          <p:cNvSpPr/>
          <p:nvPr/>
        </p:nvSpPr>
        <p:spPr>
          <a:xfrm>
            <a:off x="6850649" y="4924853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7" name="直線箭頭接點 246">
            <a:extLst>
              <a:ext uri="{FF2B5EF4-FFF2-40B4-BE49-F238E27FC236}">
                <a16:creationId xmlns:a16="http://schemas.microsoft.com/office/drawing/2014/main" id="{B7B591ED-41B2-4DA6-AF43-A01161919DD1}"/>
              </a:ext>
            </a:extLst>
          </p:cNvPr>
          <p:cNvCxnSpPr>
            <a:cxnSpLocks/>
            <a:stCxn id="122" idx="3"/>
            <a:endCxn id="126" idx="2"/>
          </p:cNvCxnSpPr>
          <p:nvPr/>
        </p:nvCxnSpPr>
        <p:spPr>
          <a:xfrm flipV="1">
            <a:off x="6701426" y="5104853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箭頭接點 247">
            <a:extLst>
              <a:ext uri="{FF2B5EF4-FFF2-40B4-BE49-F238E27FC236}">
                <a16:creationId xmlns:a16="http://schemas.microsoft.com/office/drawing/2014/main" id="{6D0F40FE-3B67-4414-8064-5625991BFB92}"/>
              </a:ext>
            </a:extLst>
          </p:cNvPr>
          <p:cNvCxnSpPr>
            <a:cxnSpLocks/>
            <a:stCxn id="126" idx="6"/>
            <a:endCxn id="129" idx="3"/>
          </p:cNvCxnSpPr>
          <p:nvPr/>
        </p:nvCxnSpPr>
        <p:spPr>
          <a:xfrm flipV="1">
            <a:off x="7210649" y="4706269"/>
            <a:ext cx="221697" cy="398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A93C2168-0C6C-42DF-BB30-4EB6D0E643CB}"/>
              </a:ext>
            </a:extLst>
          </p:cNvPr>
          <p:cNvSpPr/>
          <p:nvPr/>
        </p:nvSpPr>
        <p:spPr>
          <a:xfrm>
            <a:off x="7379619" y="4398990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箭頭接點 256">
            <a:extLst>
              <a:ext uri="{FF2B5EF4-FFF2-40B4-BE49-F238E27FC236}">
                <a16:creationId xmlns:a16="http://schemas.microsoft.com/office/drawing/2014/main" id="{573369F8-11CB-4F7D-BAFF-C061E8F992F3}"/>
              </a:ext>
            </a:extLst>
          </p:cNvPr>
          <p:cNvCxnSpPr>
            <a:cxnSpLocks/>
            <a:stCxn id="129" idx="6"/>
            <a:endCxn id="177" idx="1"/>
          </p:cNvCxnSpPr>
          <p:nvPr/>
        </p:nvCxnSpPr>
        <p:spPr>
          <a:xfrm>
            <a:off x="7739659" y="4578990"/>
            <a:ext cx="3863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立方體 130">
            <a:extLst>
              <a:ext uri="{FF2B5EF4-FFF2-40B4-BE49-F238E27FC236}">
                <a16:creationId xmlns:a16="http://schemas.microsoft.com/office/drawing/2014/main" id="{6BB21733-D0D9-4408-814C-E1EEBD69D706}"/>
              </a:ext>
            </a:extLst>
          </p:cNvPr>
          <p:cNvSpPr/>
          <p:nvPr/>
        </p:nvSpPr>
        <p:spPr>
          <a:xfrm>
            <a:off x="832626" y="4952201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7C6F3D77-29BC-4827-9FFC-C99E6A187B54}"/>
                  </a:ext>
                </a:extLst>
              </p:cNvPr>
              <p:cNvSpPr txBox="1"/>
              <p:nvPr/>
            </p:nvSpPr>
            <p:spPr>
              <a:xfrm>
                <a:off x="1095070" y="535106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7C6F3D77-29BC-4827-9FFC-C99E6A18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70" y="535106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C10C226B-CD16-4598-9FE0-5E5D3804605F}"/>
              </a:ext>
            </a:extLst>
          </p:cNvPr>
          <p:cNvGrpSpPr/>
          <p:nvPr/>
        </p:nvGrpSpPr>
        <p:grpSpPr>
          <a:xfrm>
            <a:off x="5906248" y="5945008"/>
            <a:ext cx="2406820" cy="901613"/>
            <a:chOff x="5906248" y="5945008"/>
            <a:chExt cx="2406820" cy="901613"/>
          </a:xfrm>
        </p:grpSpPr>
        <p:sp>
          <p:nvSpPr>
            <p:cNvPr id="132" name="或 267">
              <a:extLst>
                <a:ext uri="{FF2B5EF4-FFF2-40B4-BE49-F238E27FC236}">
                  <a16:creationId xmlns:a16="http://schemas.microsoft.com/office/drawing/2014/main" id="{24F81EAE-E710-43A4-BF34-B1472E8669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B05AC8A6-82C4-4569-91C6-C464BA5BAAD2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8B9E60B9-BDB9-4574-9099-90F5E3DA8165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1C055780-D3C7-49AD-854B-97154E2A3BD8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6DA9A5E6-A8C0-4D86-914C-C2FE51D5BD52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56" name="直線箭頭接點 32">
              <a:extLst>
                <a:ext uri="{FF2B5EF4-FFF2-40B4-BE49-F238E27FC236}">
                  <a16:creationId xmlns:a16="http://schemas.microsoft.com/office/drawing/2014/main" id="{8EFC0CB2-EBFB-40C8-AC16-A19292A948DE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F2E125C6-46F9-414B-A991-238E938A1DB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graphicFrame>
        <p:nvGraphicFramePr>
          <p:cNvPr id="169" name="表格 168">
            <a:extLst>
              <a:ext uri="{FF2B5EF4-FFF2-40B4-BE49-F238E27FC236}">
                <a16:creationId xmlns:a16="http://schemas.microsoft.com/office/drawing/2014/main" id="{B5E9F689-1054-4E04-ABAA-BEBE1847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35095"/>
              </p:ext>
            </p:extLst>
          </p:nvPr>
        </p:nvGraphicFramePr>
        <p:xfrm>
          <a:off x="836204" y="3923394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731D8138-20B4-44A5-9F1D-42285FEC4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09558"/>
              </p:ext>
            </p:extLst>
          </p:nvPr>
        </p:nvGraphicFramePr>
        <p:xfrm>
          <a:off x="838018" y="560781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FABE8E31-2056-4AEF-819A-7758D432CD2C}"/>
              </a:ext>
            </a:extLst>
          </p:cNvPr>
          <p:cNvSpPr txBox="1"/>
          <p:nvPr/>
        </p:nvSpPr>
        <p:spPr>
          <a:xfrm>
            <a:off x="7383843" y="5300274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CB3B3021-11C2-48AE-BEE6-06265EEF67B2}"/>
              </a:ext>
            </a:extLst>
          </p:cNvPr>
          <p:cNvSpPr/>
          <p:nvPr/>
        </p:nvSpPr>
        <p:spPr>
          <a:xfrm>
            <a:off x="8125997" y="382539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1B20C2D5-A820-494D-8579-D3653A8F9F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4793" t="1878" r="83909" b="76362"/>
          <a:stretch/>
        </p:blipFill>
        <p:spPr>
          <a:xfrm>
            <a:off x="838793" y="5614144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AABCA2D1-D612-2C45-BFF6-50C6E0F2D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96382"/>
              </p:ext>
            </p:extLst>
          </p:nvPr>
        </p:nvGraphicFramePr>
        <p:xfrm>
          <a:off x="837056" y="560771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51" name="Google Shape;163;p25">
            <a:extLst>
              <a:ext uri="{FF2B5EF4-FFF2-40B4-BE49-F238E27FC236}">
                <a16:creationId xmlns:a16="http://schemas.microsoft.com/office/drawing/2014/main" id="{2370923C-AB0A-5848-9666-E062803070D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8194" t="5985" r="88394" b="87081"/>
          <a:stretch/>
        </p:blipFill>
        <p:spPr>
          <a:xfrm>
            <a:off x="837249" y="3929565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77F0E79-AE29-D84E-AA10-77072A075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93535"/>
              </p:ext>
            </p:extLst>
          </p:nvPr>
        </p:nvGraphicFramePr>
        <p:xfrm>
          <a:off x="842322" y="3923084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66141173-CD49-45C9-BF71-994B7FB25531}"/>
                  </a:ext>
                </a:extLst>
              </p:cNvPr>
              <p:cNvSpPr txBox="1"/>
              <p:nvPr/>
            </p:nvSpPr>
            <p:spPr>
              <a:xfrm>
                <a:off x="979267" y="365492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66141173-CD49-45C9-BF71-994B7FB2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67" y="365492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3C985C7-AFC8-4BB5-98E5-BD09AC9A48E1}"/>
                  </a:ext>
                </a:extLst>
              </p:cNvPr>
              <p:cNvSpPr txBox="1"/>
              <p:nvPr/>
            </p:nvSpPr>
            <p:spPr>
              <a:xfrm>
                <a:off x="575390" y="440521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3C985C7-AFC8-4BB5-98E5-BD09AC9A4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0" y="440521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FD0511A2-AB8D-43AF-B65A-A0D19C08B099}"/>
                  </a:ext>
                </a:extLst>
              </p:cNvPr>
              <p:cNvSpPr txBox="1"/>
              <p:nvPr/>
            </p:nvSpPr>
            <p:spPr>
              <a:xfrm>
                <a:off x="965756" y="536930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FD0511A2-AB8D-43AF-B65A-A0D19C08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56" y="536930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46BF5A-DD7B-4F1C-9C54-EEB6CA947AD2}"/>
                  </a:ext>
                </a:extLst>
              </p:cNvPr>
              <p:cNvSpPr txBox="1"/>
              <p:nvPr/>
            </p:nvSpPr>
            <p:spPr>
              <a:xfrm>
                <a:off x="561879" y="611959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46BF5A-DD7B-4F1C-9C54-EEB6CA94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79" y="6119598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Introduction (4 / 4)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Impose sampling scheme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Integrate features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68110F5-0455-4430-8098-02C01E03B4F3}"/>
              </a:ext>
            </a:extLst>
          </p:cNvPr>
          <p:cNvSpPr/>
          <p:nvPr/>
        </p:nvSpPr>
        <p:spPr>
          <a:xfrm>
            <a:off x="1493696" y="530430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A236102-A3D2-463A-A99B-F202A831FB8F}"/>
              </a:ext>
            </a:extLst>
          </p:cNvPr>
          <p:cNvSpPr txBox="1"/>
          <p:nvPr/>
        </p:nvSpPr>
        <p:spPr>
          <a:xfrm>
            <a:off x="245930" y="659824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cxnSp>
        <p:nvCxnSpPr>
          <p:cNvPr id="89" name="直線箭頭接點 3">
            <a:extLst>
              <a:ext uri="{FF2B5EF4-FFF2-40B4-BE49-F238E27FC236}">
                <a16:creationId xmlns:a16="http://schemas.microsoft.com/office/drawing/2014/main" id="{245AAE4C-687F-4797-BFDE-7681F15B7CDA}"/>
              </a:ext>
            </a:extLst>
          </p:cNvPr>
          <p:cNvCxnSpPr>
            <a:cxnSpLocks/>
            <a:stCxn id="92" idx="5"/>
            <a:endCxn id="95" idx="1"/>
          </p:cNvCxnSpPr>
          <p:nvPr/>
        </p:nvCxnSpPr>
        <p:spPr>
          <a:xfrm>
            <a:off x="2196759" y="3901848"/>
            <a:ext cx="237412" cy="90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4">
            <a:extLst>
              <a:ext uri="{FF2B5EF4-FFF2-40B4-BE49-F238E27FC236}">
                <a16:creationId xmlns:a16="http://schemas.microsoft.com/office/drawing/2014/main" id="{482CE474-BE67-432D-A0CA-2B458590DDF6}"/>
              </a:ext>
            </a:extLst>
          </p:cNvPr>
          <p:cNvCxnSpPr>
            <a:cxnSpLocks/>
            <a:stCxn id="118" idx="4"/>
            <a:endCxn id="95" idx="1"/>
          </p:cNvCxnSpPr>
          <p:nvPr/>
        </p:nvCxnSpPr>
        <p:spPr>
          <a:xfrm flipV="1">
            <a:off x="1540584" y="4809150"/>
            <a:ext cx="893587" cy="143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圓角 11">
            <a:extLst>
              <a:ext uri="{FF2B5EF4-FFF2-40B4-BE49-F238E27FC236}">
                <a16:creationId xmlns:a16="http://schemas.microsoft.com/office/drawing/2014/main" id="{2D4A91B8-DC4E-404B-9AF5-4B57C5350CFB}"/>
              </a:ext>
            </a:extLst>
          </p:cNvPr>
          <p:cNvSpPr/>
          <p:nvPr/>
        </p:nvSpPr>
        <p:spPr>
          <a:xfrm>
            <a:off x="3958259" y="393395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立方體 91">
            <a:extLst>
              <a:ext uri="{FF2B5EF4-FFF2-40B4-BE49-F238E27FC236}">
                <a16:creationId xmlns:a16="http://schemas.microsoft.com/office/drawing/2014/main" id="{D950B3D2-0622-4D83-84E1-F1CB20A22C4F}"/>
              </a:ext>
            </a:extLst>
          </p:cNvPr>
          <p:cNvSpPr>
            <a:spLocks noChangeAspect="1"/>
          </p:cNvSpPr>
          <p:nvPr/>
        </p:nvSpPr>
        <p:spPr>
          <a:xfrm>
            <a:off x="828759" y="354593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93" name="矩形: 圓角 11">
            <a:extLst>
              <a:ext uri="{FF2B5EF4-FFF2-40B4-BE49-F238E27FC236}">
                <a16:creationId xmlns:a16="http://schemas.microsoft.com/office/drawing/2014/main" id="{5C79A49C-F2A0-4679-B671-CBD7234EC1C0}"/>
              </a:ext>
            </a:extLst>
          </p:cNvPr>
          <p:cNvSpPr/>
          <p:nvPr/>
        </p:nvSpPr>
        <p:spPr>
          <a:xfrm>
            <a:off x="5437613" y="3933951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4" name="直線箭頭接點 9">
            <a:extLst>
              <a:ext uri="{FF2B5EF4-FFF2-40B4-BE49-F238E27FC236}">
                <a16:creationId xmlns:a16="http://schemas.microsoft.com/office/drawing/2014/main" id="{420B12CC-5E62-4E20-AAF0-E976006CDB8D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>
            <a:off x="5218259" y="4239951"/>
            <a:ext cx="2193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11">
            <a:extLst>
              <a:ext uri="{FF2B5EF4-FFF2-40B4-BE49-F238E27FC236}">
                <a16:creationId xmlns:a16="http://schemas.microsoft.com/office/drawing/2014/main" id="{3CDACD63-4F50-4CB9-ACDA-31A6A91497F2}"/>
              </a:ext>
            </a:extLst>
          </p:cNvPr>
          <p:cNvSpPr/>
          <p:nvPr/>
        </p:nvSpPr>
        <p:spPr>
          <a:xfrm>
            <a:off x="2434171" y="4503150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6" name="直線箭頭接點 28">
            <a:extLst>
              <a:ext uri="{FF2B5EF4-FFF2-40B4-BE49-F238E27FC236}">
                <a16:creationId xmlns:a16="http://schemas.microsoft.com/office/drawing/2014/main" id="{0B24FD1A-6CF9-4F1E-BA0B-07DC69D6AC71}"/>
              </a:ext>
            </a:extLst>
          </p:cNvPr>
          <p:cNvCxnSpPr>
            <a:cxnSpLocks/>
            <a:stCxn id="95" idx="3"/>
            <a:endCxn id="91" idx="1"/>
          </p:cNvCxnSpPr>
          <p:nvPr/>
        </p:nvCxnSpPr>
        <p:spPr>
          <a:xfrm flipV="1">
            <a:off x="3694171" y="423995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7FB6DA1-9E3D-4D87-990C-08366A3E0B83}"/>
              </a:ext>
            </a:extLst>
          </p:cNvPr>
          <p:cNvSpPr txBox="1"/>
          <p:nvPr/>
        </p:nvSpPr>
        <p:spPr>
          <a:xfrm>
            <a:off x="245929" y="489801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cxnSp>
        <p:nvCxnSpPr>
          <p:cNvPr id="104" name="肘形接點 71">
            <a:extLst>
              <a:ext uri="{FF2B5EF4-FFF2-40B4-BE49-F238E27FC236}">
                <a16:creationId xmlns:a16="http://schemas.microsoft.com/office/drawing/2014/main" id="{3D1C4D0C-442C-4EB4-B979-32C54B6B12C1}"/>
              </a:ext>
            </a:extLst>
          </p:cNvPr>
          <p:cNvCxnSpPr>
            <a:cxnSpLocks/>
            <a:stCxn id="92" idx="0"/>
            <a:endCxn id="105" idx="0"/>
          </p:cNvCxnSpPr>
          <p:nvPr/>
        </p:nvCxnSpPr>
        <p:spPr>
          <a:xfrm rot="16200000" flipH="1">
            <a:off x="4179004" y="1207776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或 72">
            <a:extLst>
              <a:ext uri="{FF2B5EF4-FFF2-40B4-BE49-F238E27FC236}">
                <a16:creationId xmlns:a16="http://schemas.microsoft.com/office/drawing/2014/main" id="{57521827-533E-4616-B09C-1AAA502CA196}"/>
              </a:ext>
            </a:extLst>
          </p:cNvPr>
          <p:cNvSpPr/>
          <p:nvPr/>
        </p:nvSpPr>
        <p:spPr>
          <a:xfrm>
            <a:off x="6846782" y="4055554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06" name="直線箭頭接點 75">
            <a:extLst>
              <a:ext uri="{FF2B5EF4-FFF2-40B4-BE49-F238E27FC236}">
                <a16:creationId xmlns:a16="http://schemas.microsoft.com/office/drawing/2014/main" id="{E28CAE0D-28ED-437A-804F-8AE311CBF528}"/>
              </a:ext>
            </a:extLst>
          </p:cNvPr>
          <p:cNvCxnSpPr>
            <a:cxnSpLocks/>
            <a:stCxn id="93" idx="3"/>
            <a:endCxn id="105" idx="2"/>
          </p:cNvCxnSpPr>
          <p:nvPr/>
        </p:nvCxnSpPr>
        <p:spPr>
          <a:xfrm flipV="1">
            <a:off x="6697613" y="4235554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88">
            <a:extLst>
              <a:ext uri="{FF2B5EF4-FFF2-40B4-BE49-F238E27FC236}">
                <a16:creationId xmlns:a16="http://schemas.microsoft.com/office/drawing/2014/main" id="{7BD0565B-1A89-490A-96EC-DA055E377AA5}"/>
              </a:ext>
            </a:extLst>
          </p:cNvPr>
          <p:cNvCxnSpPr>
            <a:cxnSpLocks/>
            <a:stCxn id="105" idx="6"/>
            <a:endCxn id="116" idx="1"/>
          </p:cNvCxnSpPr>
          <p:nvPr/>
        </p:nvCxnSpPr>
        <p:spPr>
          <a:xfrm>
            <a:off x="7206782" y="4235554"/>
            <a:ext cx="221697" cy="494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接點 185">
            <a:extLst>
              <a:ext uri="{FF2B5EF4-FFF2-40B4-BE49-F238E27FC236}">
                <a16:creationId xmlns:a16="http://schemas.microsoft.com/office/drawing/2014/main" id="{CDE663A9-8072-4639-8D1F-A1C2BDC3036A}"/>
              </a:ext>
            </a:extLst>
          </p:cNvPr>
          <p:cNvCxnSpPr>
            <a:cxnSpLocks/>
            <a:stCxn id="87" idx="2"/>
            <a:endCxn id="113" idx="4"/>
          </p:cNvCxnSpPr>
          <p:nvPr/>
        </p:nvCxnSpPr>
        <p:spPr>
          <a:xfrm rot="5400000" flipH="1" flipV="1">
            <a:off x="4255565" y="3142878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11">
            <a:extLst>
              <a:ext uri="{FF2B5EF4-FFF2-40B4-BE49-F238E27FC236}">
                <a16:creationId xmlns:a16="http://schemas.microsoft.com/office/drawing/2014/main" id="{5271CC1E-603B-4F75-A706-F14680766B89}"/>
              </a:ext>
            </a:extLst>
          </p:cNvPr>
          <p:cNvSpPr/>
          <p:nvPr/>
        </p:nvSpPr>
        <p:spPr>
          <a:xfrm>
            <a:off x="3961028" y="507713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11">
            <a:extLst>
              <a:ext uri="{FF2B5EF4-FFF2-40B4-BE49-F238E27FC236}">
                <a16:creationId xmlns:a16="http://schemas.microsoft.com/office/drawing/2014/main" id="{6E205073-9F5E-4271-977C-7CBA3293D9DE}"/>
              </a:ext>
            </a:extLst>
          </p:cNvPr>
          <p:cNvSpPr/>
          <p:nvPr/>
        </p:nvSpPr>
        <p:spPr>
          <a:xfrm>
            <a:off x="5437559" y="5077003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1" name="直線箭頭接點 241">
            <a:extLst>
              <a:ext uri="{FF2B5EF4-FFF2-40B4-BE49-F238E27FC236}">
                <a16:creationId xmlns:a16="http://schemas.microsoft.com/office/drawing/2014/main" id="{CC6D607A-4309-44B6-B186-FA3B5361A69B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 flipV="1">
            <a:off x="5221028" y="5383003"/>
            <a:ext cx="216531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243">
            <a:extLst>
              <a:ext uri="{FF2B5EF4-FFF2-40B4-BE49-F238E27FC236}">
                <a16:creationId xmlns:a16="http://schemas.microsoft.com/office/drawing/2014/main" id="{4328E1F1-DCAA-43A7-81EE-A8DEAC84D313}"/>
              </a:ext>
            </a:extLst>
          </p:cNvPr>
          <p:cNvCxnSpPr>
            <a:cxnSpLocks/>
            <a:stCxn id="95" idx="3"/>
            <a:endCxn id="109" idx="1"/>
          </p:cNvCxnSpPr>
          <p:nvPr/>
        </p:nvCxnSpPr>
        <p:spPr>
          <a:xfrm>
            <a:off x="3694171" y="480915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或 245">
            <a:extLst>
              <a:ext uri="{FF2B5EF4-FFF2-40B4-BE49-F238E27FC236}">
                <a16:creationId xmlns:a16="http://schemas.microsoft.com/office/drawing/2014/main" id="{84012319-2F21-4ABB-BBCC-8B709B3DFF21}"/>
              </a:ext>
            </a:extLst>
          </p:cNvPr>
          <p:cNvSpPr/>
          <p:nvPr/>
        </p:nvSpPr>
        <p:spPr>
          <a:xfrm>
            <a:off x="6846782" y="5202747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4" name="直線箭頭接點 246">
            <a:extLst>
              <a:ext uri="{FF2B5EF4-FFF2-40B4-BE49-F238E27FC236}">
                <a16:creationId xmlns:a16="http://schemas.microsoft.com/office/drawing/2014/main" id="{5CF53E41-8393-4B79-8805-CCD112EF1BDD}"/>
              </a:ext>
            </a:extLst>
          </p:cNvPr>
          <p:cNvCxnSpPr>
            <a:cxnSpLocks/>
            <a:stCxn id="110" idx="3"/>
            <a:endCxn id="113" idx="2"/>
          </p:cNvCxnSpPr>
          <p:nvPr/>
        </p:nvCxnSpPr>
        <p:spPr>
          <a:xfrm flipV="1">
            <a:off x="6697559" y="5382747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247">
            <a:extLst>
              <a:ext uri="{FF2B5EF4-FFF2-40B4-BE49-F238E27FC236}">
                <a16:creationId xmlns:a16="http://schemas.microsoft.com/office/drawing/2014/main" id="{7BC24467-5C53-4D7C-AE27-50A0F2EB8E69}"/>
              </a:ext>
            </a:extLst>
          </p:cNvPr>
          <p:cNvCxnSpPr>
            <a:cxnSpLocks/>
            <a:stCxn id="113" idx="6"/>
            <a:endCxn id="116" idx="3"/>
          </p:cNvCxnSpPr>
          <p:nvPr/>
        </p:nvCxnSpPr>
        <p:spPr>
          <a:xfrm flipV="1">
            <a:off x="7206782" y="4984163"/>
            <a:ext cx="221697" cy="398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>
            <a:extLst>
              <a:ext uri="{FF2B5EF4-FFF2-40B4-BE49-F238E27FC236}">
                <a16:creationId xmlns:a16="http://schemas.microsoft.com/office/drawing/2014/main" id="{9D720862-9EC7-4993-8ACC-CE8A368DEFD7}"/>
              </a:ext>
            </a:extLst>
          </p:cNvPr>
          <p:cNvSpPr/>
          <p:nvPr/>
        </p:nvSpPr>
        <p:spPr>
          <a:xfrm>
            <a:off x="7375752" y="467688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56">
            <a:extLst>
              <a:ext uri="{FF2B5EF4-FFF2-40B4-BE49-F238E27FC236}">
                <a16:creationId xmlns:a16="http://schemas.microsoft.com/office/drawing/2014/main" id="{1ACC1E3F-2C21-477E-AB98-02113464F38F}"/>
              </a:ext>
            </a:extLst>
          </p:cNvPr>
          <p:cNvCxnSpPr>
            <a:cxnSpLocks/>
            <a:stCxn id="116" idx="6"/>
            <a:endCxn id="123" idx="1"/>
          </p:cNvCxnSpPr>
          <p:nvPr/>
        </p:nvCxnSpPr>
        <p:spPr>
          <a:xfrm>
            <a:off x="7735792" y="4856884"/>
            <a:ext cx="3863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立方體 117">
            <a:extLst>
              <a:ext uri="{FF2B5EF4-FFF2-40B4-BE49-F238E27FC236}">
                <a16:creationId xmlns:a16="http://schemas.microsoft.com/office/drawing/2014/main" id="{BC44E535-830D-4AB6-B001-745F85330FCA}"/>
              </a:ext>
            </a:extLst>
          </p:cNvPr>
          <p:cNvSpPr/>
          <p:nvPr/>
        </p:nvSpPr>
        <p:spPr>
          <a:xfrm>
            <a:off x="828759" y="523009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graphicFrame>
        <p:nvGraphicFramePr>
          <p:cNvPr id="120" name="表格 119">
            <a:extLst>
              <a:ext uri="{FF2B5EF4-FFF2-40B4-BE49-F238E27FC236}">
                <a16:creationId xmlns:a16="http://schemas.microsoft.com/office/drawing/2014/main" id="{CF3BA456-4372-4996-98CD-7DA0953AB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45782"/>
              </p:ext>
            </p:extLst>
          </p:nvPr>
        </p:nvGraphicFramePr>
        <p:xfrm>
          <a:off x="832337" y="420128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121" name="表格 120">
            <a:extLst>
              <a:ext uri="{FF2B5EF4-FFF2-40B4-BE49-F238E27FC236}">
                <a16:creationId xmlns:a16="http://schemas.microsoft.com/office/drawing/2014/main" id="{C58AAF73-9BBC-4489-BAD9-06D9BF091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07685"/>
              </p:ext>
            </p:extLst>
          </p:nvPr>
        </p:nvGraphicFramePr>
        <p:xfrm>
          <a:off x="834151" y="588571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395EB43-7E43-4569-A4F4-FDCCCF11B540}"/>
              </a:ext>
            </a:extLst>
          </p:cNvPr>
          <p:cNvSpPr txBox="1"/>
          <p:nvPr/>
        </p:nvSpPr>
        <p:spPr>
          <a:xfrm>
            <a:off x="7379976" y="5578168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582CC5F-FE4D-4FB4-9D87-69DCDA5D120C}"/>
              </a:ext>
            </a:extLst>
          </p:cNvPr>
          <p:cNvSpPr/>
          <p:nvPr/>
        </p:nvSpPr>
        <p:spPr>
          <a:xfrm>
            <a:off x="8122130" y="410329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8D638C6E-04D5-45F3-A6F5-8314D068EA94}"/>
              </a:ext>
            </a:extLst>
          </p:cNvPr>
          <p:cNvGrpSpPr/>
          <p:nvPr/>
        </p:nvGrpSpPr>
        <p:grpSpPr>
          <a:xfrm>
            <a:off x="6960389" y="2341770"/>
            <a:ext cx="2183611" cy="896864"/>
            <a:chOff x="5912726" y="5945008"/>
            <a:chExt cx="2183611" cy="896864"/>
          </a:xfrm>
        </p:grpSpPr>
        <p:sp>
          <p:nvSpPr>
            <p:cNvPr id="125" name="或 267">
              <a:extLst>
                <a:ext uri="{FF2B5EF4-FFF2-40B4-BE49-F238E27FC236}">
                  <a16:creationId xmlns:a16="http://schemas.microsoft.com/office/drawing/2014/main" id="{EDC90711-98C4-4183-8961-27AD2E66C4A0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6A6B617D-394E-4DE9-813A-6F736B218D1B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9CE9FC6E-9878-4749-B799-02D0303158A4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1A2272AD-23D7-4A1F-BC4D-1DA1997D6F9E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0FC6148-A423-497D-8377-D9FC84B89D05}"/>
                </a:ext>
              </a:extLst>
            </p:cNvPr>
            <p:cNvSpPr/>
            <p:nvPr/>
          </p:nvSpPr>
          <p:spPr>
            <a:xfrm>
              <a:off x="5912726" y="6587956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0" name="直線箭頭接點 32">
              <a:extLst>
                <a:ext uri="{FF2B5EF4-FFF2-40B4-BE49-F238E27FC236}">
                  <a16:creationId xmlns:a16="http://schemas.microsoft.com/office/drawing/2014/main" id="{95B82221-D7D7-42C0-AD88-091EBA74D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94B4DD57-A1BF-4BE0-87FE-E8D9971FB3FF}"/>
                </a:ext>
              </a:extLst>
            </p:cNvPr>
            <p:cNvSpPr txBox="1"/>
            <p:nvPr/>
          </p:nvSpPr>
          <p:spPr>
            <a:xfrm>
              <a:off x="6266700" y="6387535"/>
              <a:ext cx="1773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CBDED70-55BB-4372-BB08-A5D4FCDB87AF}"/>
                  </a:ext>
                </a:extLst>
              </p:cNvPr>
              <p:cNvSpPr txBox="1"/>
              <p:nvPr/>
            </p:nvSpPr>
            <p:spPr>
              <a:xfrm>
                <a:off x="1088081" y="393138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CBDED70-55BB-4372-BB08-A5D4FCDB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81" y="393138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4AE8635-2CA7-49FD-A25D-66A46F9E58F1}"/>
                  </a:ext>
                </a:extLst>
              </p:cNvPr>
              <p:cNvSpPr txBox="1"/>
              <p:nvPr/>
            </p:nvSpPr>
            <p:spPr>
              <a:xfrm>
                <a:off x="1074570" y="561528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4AE8635-2CA7-49FD-A25D-66A46F9E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70" y="561528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圓角矩形 4">
            <a:extLst>
              <a:ext uri="{FF2B5EF4-FFF2-40B4-BE49-F238E27FC236}">
                <a16:creationId xmlns:a16="http://schemas.microsoft.com/office/drawing/2014/main" id="{642F1023-C9A6-4049-94C3-9F4DAA3A8CE3}"/>
              </a:ext>
            </a:extLst>
          </p:cNvPr>
          <p:cNvSpPr/>
          <p:nvPr/>
        </p:nvSpPr>
        <p:spPr>
          <a:xfrm>
            <a:off x="458628" y="3452747"/>
            <a:ext cx="8685372" cy="341073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</a:endParaRPr>
          </a:p>
        </p:txBody>
      </p:sp>
      <p:sp>
        <p:nvSpPr>
          <p:cNvPr id="134" name="矩形: 圓角 11">
            <a:extLst>
              <a:ext uri="{FF2B5EF4-FFF2-40B4-BE49-F238E27FC236}">
                <a16:creationId xmlns:a16="http://schemas.microsoft.com/office/drawing/2014/main" id="{9300569A-4006-4E06-ABA1-347EDC2031BF}"/>
              </a:ext>
            </a:extLst>
          </p:cNvPr>
          <p:cNvSpPr/>
          <p:nvPr/>
        </p:nvSpPr>
        <p:spPr>
          <a:xfrm>
            <a:off x="3961028" y="393262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5" name="矩形: 圓角 11">
            <a:extLst>
              <a:ext uri="{FF2B5EF4-FFF2-40B4-BE49-F238E27FC236}">
                <a16:creationId xmlns:a16="http://schemas.microsoft.com/office/drawing/2014/main" id="{14595D46-5C11-43AD-9B5E-065DE8847F36}"/>
              </a:ext>
            </a:extLst>
          </p:cNvPr>
          <p:cNvSpPr/>
          <p:nvPr/>
        </p:nvSpPr>
        <p:spPr>
          <a:xfrm>
            <a:off x="5440382" y="3932621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6" name="矩形: 圓角 11">
            <a:extLst>
              <a:ext uri="{FF2B5EF4-FFF2-40B4-BE49-F238E27FC236}">
                <a16:creationId xmlns:a16="http://schemas.microsoft.com/office/drawing/2014/main" id="{486261FA-B292-49CA-9A14-BB3558228448}"/>
              </a:ext>
            </a:extLst>
          </p:cNvPr>
          <p:cNvSpPr/>
          <p:nvPr/>
        </p:nvSpPr>
        <p:spPr>
          <a:xfrm>
            <a:off x="2436940" y="4501820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7" name="矩形: 圓角 11">
            <a:extLst>
              <a:ext uri="{FF2B5EF4-FFF2-40B4-BE49-F238E27FC236}">
                <a16:creationId xmlns:a16="http://schemas.microsoft.com/office/drawing/2014/main" id="{4D1593F7-DC88-4C96-BC9A-5FE7B58F49FE}"/>
              </a:ext>
            </a:extLst>
          </p:cNvPr>
          <p:cNvSpPr/>
          <p:nvPr/>
        </p:nvSpPr>
        <p:spPr>
          <a:xfrm>
            <a:off x="3963797" y="507580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8" name="矩形: 圓角 11">
            <a:extLst>
              <a:ext uri="{FF2B5EF4-FFF2-40B4-BE49-F238E27FC236}">
                <a16:creationId xmlns:a16="http://schemas.microsoft.com/office/drawing/2014/main" id="{F72DE6E7-0FC7-4309-B9A1-5CE9267E31E2}"/>
              </a:ext>
            </a:extLst>
          </p:cNvPr>
          <p:cNvSpPr/>
          <p:nvPr/>
        </p:nvSpPr>
        <p:spPr>
          <a:xfrm>
            <a:off x="5440328" y="5075673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9" name="或 72">
            <a:extLst>
              <a:ext uri="{FF2B5EF4-FFF2-40B4-BE49-F238E27FC236}">
                <a16:creationId xmlns:a16="http://schemas.microsoft.com/office/drawing/2014/main" id="{7C60EDFB-AE89-4CAD-B2C5-1AB1985CC9DB}"/>
              </a:ext>
            </a:extLst>
          </p:cNvPr>
          <p:cNvSpPr/>
          <p:nvPr/>
        </p:nvSpPr>
        <p:spPr>
          <a:xfrm>
            <a:off x="6848644" y="405259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40" name="直線箭頭接點 75">
            <a:extLst>
              <a:ext uri="{FF2B5EF4-FFF2-40B4-BE49-F238E27FC236}">
                <a16:creationId xmlns:a16="http://schemas.microsoft.com/office/drawing/2014/main" id="{3922F81D-3907-4C54-97FF-E19E42C1AE10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6699475" y="423259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88">
            <a:extLst>
              <a:ext uri="{FF2B5EF4-FFF2-40B4-BE49-F238E27FC236}">
                <a16:creationId xmlns:a16="http://schemas.microsoft.com/office/drawing/2014/main" id="{2740A909-BBCD-4EE8-B756-2D749B97AB97}"/>
              </a:ext>
            </a:extLst>
          </p:cNvPr>
          <p:cNvCxnSpPr>
            <a:cxnSpLocks/>
            <a:stCxn id="139" idx="6"/>
            <a:endCxn id="145" idx="1"/>
          </p:cNvCxnSpPr>
          <p:nvPr/>
        </p:nvCxnSpPr>
        <p:spPr>
          <a:xfrm>
            <a:off x="7208644" y="4232591"/>
            <a:ext cx="221697" cy="49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或 245">
            <a:extLst>
              <a:ext uri="{FF2B5EF4-FFF2-40B4-BE49-F238E27FC236}">
                <a16:creationId xmlns:a16="http://schemas.microsoft.com/office/drawing/2014/main" id="{F90769D5-13F9-4BE3-A14B-CA97A3D84755}"/>
              </a:ext>
            </a:extLst>
          </p:cNvPr>
          <p:cNvSpPr/>
          <p:nvPr/>
        </p:nvSpPr>
        <p:spPr>
          <a:xfrm>
            <a:off x="6848644" y="5199784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43" name="直線箭頭接點 246">
            <a:extLst>
              <a:ext uri="{FF2B5EF4-FFF2-40B4-BE49-F238E27FC236}">
                <a16:creationId xmlns:a16="http://schemas.microsoft.com/office/drawing/2014/main" id="{7F26D860-4FB3-4E7F-A302-1047211811F8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6699421" y="5379784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箭頭接點 247">
            <a:extLst>
              <a:ext uri="{FF2B5EF4-FFF2-40B4-BE49-F238E27FC236}">
                <a16:creationId xmlns:a16="http://schemas.microsoft.com/office/drawing/2014/main" id="{89A36F9C-C866-40F1-A5F8-DEFFCB6EC4FF}"/>
              </a:ext>
            </a:extLst>
          </p:cNvPr>
          <p:cNvCxnSpPr>
            <a:cxnSpLocks/>
            <a:stCxn id="142" idx="6"/>
            <a:endCxn id="145" idx="3"/>
          </p:cNvCxnSpPr>
          <p:nvPr/>
        </p:nvCxnSpPr>
        <p:spPr>
          <a:xfrm flipV="1">
            <a:off x="7208644" y="4981200"/>
            <a:ext cx="221697" cy="398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橢圓 144">
            <a:extLst>
              <a:ext uri="{FF2B5EF4-FFF2-40B4-BE49-F238E27FC236}">
                <a16:creationId xmlns:a16="http://schemas.microsoft.com/office/drawing/2014/main" id="{29D7DAB9-C7D7-41DE-A124-8CCC2E1CEEEB}"/>
              </a:ext>
            </a:extLst>
          </p:cNvPr>
          <p:cNvSpPr/>
          <p:nvPr/>
        </p:nvSpPr>
        <p:spPr>
          <a:xfrm>
            <a:off x="7377614" y="4673921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肘形接點 71">
            <a:extLst>
              <a:ext uri="{FF2B5EF4-FFF2-40B4-BE49-F238E27FC236}">
                <a16:creationId xmlns:a16="http://schemas.microsoft.com/office/drawing/2014/main" id="{DCE66CA0-3B39-4586-A76C-FCDB076B9A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79005" y="1207776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接點 185">
            <a:extLst>
              <a:ext uri="{FF2B5EF4-FFF2-40B4-BE49-F238E27FC236}">
                <a16:creationId xmlns:a16="http://schemas.microsoft.com/office/drawing/2014/main" id="{50374C66-51EF-4201-A1BD-1BC06CE735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55566" y="3142878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36471E91-EF6E-4A33-A076-07335B49BD36}"/>
              </a:ext>
            </a:extLst>
          </p:cNvPr>
          <p:cNvSpPr/>
          <p:nvPr/>
        </p:nvSpPr>
        <p:spPr>
          <a:xfrm>
            <a:off x="1707909" y="5744686"/>
            <a:ext cx="311743" cy="380519"/>
          </a:xfrm>
          <a:prstGeom prst="rect">
            <a:avLst/>
          </a:prstGeom>
          <a:solidFill>
            <a:srgbClr val="E7D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5DE8D1-9AFE-274D-9ABE-41FF4390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8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135" grpId="0" animBg="1"/>
      <p:bldP spid="136" grpId="0" animBg="1"/>
      <p:bldP spid="136" grpId="1" animBg="1"/>
      <p:bldP spid="137" grpId="0" animBg="1"/>
      <p:bldP spid="137" grpId="1" animBg="1"/>
      <p:bldP spid="138" grpId="0" animBg="1"/>
      <p:bldP spid="139" grpId="0" animBg="1"/>
      <p:bldP spid="142" grpId="0" animBg="1"/>
      <p:bldP spid="1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(1 / 5) 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77915" y="513441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0149" y="642835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2978" y="337604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0148" y="4728119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2978" y="506020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399266" y="6047619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399266" y="4391435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90123"/>
              </p:ext>
            </p:extLst>
          </p:nvPr>
        </p:nvGraphicFramePr>
        <p:xfrm>
          <a:off x="2323116" y="373876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87396"/>
              </p:ext>
            </p:extLst>
          </p:nvPr>
        </p:nvGraphicFramePr>
        <p:xfrm>
          <a:off x="2323116" y="542292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371387"/>
                  </p:ext>
                </p:extLst>
              </p:nvPr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371387"/>
                  </p:ext>
                </p:extLst>
              </p:nvPr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01538" t="-1538" r="-2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01538" t="-203077" r="-104615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2941" y="4891647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56236" y="4241404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56236" y="5312035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3993" y="5101841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8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  <a:blipFill>
                <a:blip r:embed="rId1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B8D07D50-E7BD-4ED5-ABB8-B8A9F51B5F0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F36F3FB4-B72E-471B-9F48-FF85B2266695}"/>
              </a:ext>
            </a:extLst>
          </p:cNvPr>
          <p:cNvSpPr/>
          <p:nvPr/>
        </p:nvSpPr>
        <p:spPr>
          <a:xfrm>
            <a:off x="6712576" y="359818"/>
            <a:ext cx="504056" cy="3460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15343" y="5722246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1483" y="403787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89780"/>
              </p:ext>
            </p:extLst>
          </p:nvPr>
        </p:nvGraphicFramePr>
        <p:xfrm>
          <a:off x="616556" y="403139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45527"/>
              </p:ext>
            </p:extLst>
          </p:nvPr>
        </p:nvGraphicFramePr>
        <p:xfrm>
          <a:off x="613606" y="571581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0386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(1 / 5) 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77915" y="513441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0149" y="642835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2978" y="337604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0148" y="4728119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2978" y="506020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399266" y="6047619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399266" y="4391435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/>
        </p:nvGraphicFramePr>
        <p:xfrm>
          <a:off x="2323116" y="373876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/>
        </p:nvGraphicFramePr>
        <p:xfrm>
          <a:off x="2323116" y="542292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371387"/>
                  </p:ext>
                </p:extLst>
              </p:nvPr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01538" t="-1538" r="-2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01538" t="-203077" r="-104615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2941" y="4891647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56236" y="4241404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56236" y="5312035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3993" y="5101841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8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  <a:blipFill>
                <a:blip r:embed="rId1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B8D07D50-E7BD-4ED5-ABB8-B8A9F51B5F0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F36F3FB4-B72E-471B-9F48-FF85B2266695}"/>
              </a:ext>
            </a:extLst>
          </p:cNvPr>
          <p:cNvSpPr/>
          <p:nvPr/>
        </p:nvSpPr>
        <p:spPr>
          <a:xfrm>
            <a:off x="6712576" y="359818"/>
            <a:ext cx="504056" cy="3460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15343" y="5722246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1483" y="403787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/>
        </p:nvGraphicFramePr>
        <p:xfrm>
          <a:off x="616556" y="403139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/>
        </p:nvGraphicFramePr>
        <p:xfrm>
          <a:off x="613606" y="571581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2470" y="3382564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2671" y="4596581"/>
            <a:ext cx="4463845" cy="2157612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658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(2 / 5) </a:t>
            </a:r>
            <a:endParaRPr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Sampling scheme aims 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keep/drop relevant/irrelevant elements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857250" lvl="2" indent="-457200">
                  <a:buFont typeface="+mj-lt"/>
                  <a:buAutoNum type="arabicPeriod"/>
                </a:pPr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616" t="-773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F5829098-80E2-4075-B423-450A96BCE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63A771B-F06F-4E2D-88CF-914A87E9C619}"/>
              </a:ext>
            </a:extLst>
          </p:cNvPr>
          <p:cNvSpPr/>
          <p:nvPr/>
        </p:nvSpPr>
        <p:spPr>
          <a:xfrm>
            <a:off x="7223666" y="159630"/>
            <a:ext cx="504056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4905" y="3068960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905" y="3068960"/>
                <a:ext cx="2202654" cy="443519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150535"/>
                  </p:ext>
                </p:extLst>
              </p:nvPr>
            </p:nvGraphicFramePr>
            <p:xfrm>
              <a:off x="493715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150535"/>
                  </p:ext>
                </p:extLst>
              </p:nvPr>
            </p:nvGraphicFramePr>
            <p:xfrm>
              <a:off x="493715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25" t="-3125" r="-296875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6452" t="-3125" r="-206452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200000" r="-10000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207313"/>
                  </p:ext>
                </p:extLst>
              </p:nvPr>
            </p:nvGraphicFramePr>
            <p:xfrm>
              <a:off x="2915992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207313"/>
                  </p:ext>
                </p:extLst>
              </p:nvPr>
            </p:nvGraphicFramePr>
            <p:xfrm>
              <a:off x="2915992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25" t="-3125" r="-296875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52" t="-3125" r="-206452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000" t="-200000" r="-10000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7026498A-78F4-4FA0-9CC8-66ECA68E762E}"/>
              </a:ext>
            </a:extLst>
          </p:cNvPr>
          <p:cNvSpPr/>
          <p:nvPr/>
        </p:nvSpPr>
        <p:spPr>
          <a:xfrm>
            <a:off x="493715" y="6086195"/>
            <a:ext cx="158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Cosine-similarity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B29883-05DC-4FB3-AFCC-8832EBB2A4B1}"/>
              </a:ext>
            </a:extLst>
          </p:cNvPr>
          <p:cNvSpPr/>
          <p:nvPr/>
        </p:nvSpPr>
        <p:spPr>
          <a:xfrm>
            <a:off x="2913211" y="6086194"/>
            <a:ext cx="158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Probability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84050C0-B14D-4F9E-B9D2-D6F44C420E18}"/>
                  </a:ext>
                </a:extLst>
              </p:cNvPr>
              <p:cNvSpPr/>
              <p:nvPr/>
            </p:nvSpPr>
            <p:spPr>
              <a:xfrm>
                <a:off x="1095873" y="6309320"/>
                <a:ext cx="3422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84050C0-B14D-4F9E-B9D2-D6F44C420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73" y="6309320"/>
                <a:ext cx="342209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CE89FA-7E15-40C2-AD9A-BE613CB79338}"/>
                  </a:ext>
                </a:extLst>
              </p:cNvPr>
              <p:cNvSpPr/>
              <p:nvPr/>
            </p:nvSpPr>
            <p:spPr>
              <a:xfrm>
                <a:off x="3509266" y="6309320"/>
                <a:ext cx="342209" cy="315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CE89FA-7E15-40C2-AD9A-BE613CB79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66" y="6309320"/>
                <a:ext cx="342209" cy="315086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149899" y="529419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2094763" y="4816449"/>
            <a:ext cx="8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Kernel</a:t>
            </a:r>
          </a:p>
          <a:p>
            <a:pPr algn="ctr"/>
            <a:r>
              <a:rPr lang="en-US" altLang="zh-TW" sz="1200" dirty="0">
                <a:latin typeface="+mj-lt"/>
              </a:rPr>
              <a:t>function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6C22D0-3A7A-9740-ADC0-41AD5AEF91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369421"/>
            <a:ext cx="2376349" cy="2488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6156176" y="2780928"/>
                <a:ext cx="2664296" cy="1544269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664296" cy="15442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550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/>
      <p:bldP spid="38" grpId="0"/>
      <p:bldP spid="32" grpId="0"/>
      <p:bldP spid="39" grpId="0"/>
      <p:bldP spid="43" grpId="0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(3 / 5)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Sampling scheme aims 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keep/drop relevant/irrelevant elements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Generate a mask to enhance the sparsity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:r>
                  <a:rPr lang="en-US" altLang="zh-TW" i="1" dirty="0">
                    <a:cs typeface="Times New Roman" panose="02020603050405020304" pitchFamily="18" charset="0"/>
                  </a:rPr>
                  <a:t>Bernoulli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sampling</a:t>
                </a: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-ball</a:t>
                </a: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:r>
                  <a:rPr lang="en-US" altLang="zh-TW" i="1" dirty="0"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-nearest neighbors</a:t>
                </a: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868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4C1CCC-B664-441E-B338-A65048DCD7D7}"/>
                  </a:ext>
                </a:extLst>
              </p:cNvPr>
              <p:cNvSpPr txBox="1"/>
              <p:nvPr/>
            </p:nvSpPr>
            <p:spPr>
              <a:xfrm>
                <a:off x="5364088" y="4262632"/>
                <a:ext cx="3614469" cy="638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/>
                  <a:t>;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4C1CCC-B664-441E-B338-A65048DC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262632"/>
                <a:ext cx="3614469" cy="638123"/>
              </a:xfrm>
              <a:prstGeom prst="rect">
                <a:avLst/>
              </a:prstGeom>
              <a:blipFill>
                <a:blip r:embed="rId4"/>
                <a:stretch>
                  <a:fillRect l="-2098" t="-1961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F5829098-80E2-4075-B423-450A96BCE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63A771B-F06F-4E2D-88CF-914A87E9C619}"/>
              </a:ext>
            </a:extLst>
          </p:cNvPr>
          <p:cNvSpPr/>
          <p:nvPr/>
        </p:nvSpPr>
        <p:spPr>
          <a:xfrm>
            <a:off x="7223666" y="159630"/>
            <a:ext cx="504056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17077"/>
                  </p:ext>
                </p:extLst>
              </p:nvPr>
            </p:nvGraphicFramePr>
            <p:xfrm>
              <a:off x="506227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17077"/>
                  </p:ext>
                </p:extLst>
              </p:nvPr>
            </p:nvGraphicFramePr>
            <p:xfrm>
              <a:off x="506227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296875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3226" r="-2064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6875" t="-196875" r="-100000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026498A-78F4-4FA0-9CC8-66ECA68E762E}"/>
                  </a:ext>
                </a:extLst>
              </p:cNvPr>
              <p:cNvSpPr/>
              <p:nvPr/>
            </p:nvSpPr>
            <p:spPr>
              <a:xfrm>
                <a:off x="632947" y="6165128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026498A-78F4-4FA0-9CC8-66ECA68E7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7" y="6165128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0588374-ABB9-423F-92A8-45CC3FA1B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127340"/>
                  </p:ext>
                </p:extLst>
              </p:nvPr>
            </p:nvGraphicFramePr>
            <p:xfrm>
              <a:off x="2522451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0588374-ABB9-423F-92A8-45CC3FA1B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127340"/>
                  </p:ext>
                </p:extLst>
              </p:nvPr>
            </p:nvGraphicFramePr>
            <p:xfrm>
              <a:off x="2522451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25" r="-296875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52" r="-2064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000" t="-196875" r="-100000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2DAFCA6-0183-4BE9-970C-A458FDCA4D12}"/>
                  </a:ext>
                </a:extLst>
              </p:cNvPr>
              <p:cNvSpPr/>
              <p:nvPr/>
            </p:nvSpPr>
            <p:spPr>
              <a:xfrm>
                <a:off x="2649171" y="6165128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2DAFCA6-0183-4BE9-970C-A458FDCA4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171" y="6165128"/>
                <a:ext cx="1330560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E0CD59-A851-461F-95D4-D64224801F90}"/>
                  </a:ext>
                </a:extLst>
              </p:cNvPr>
              <p:cNvSpPr txBox="1"/>
              <p:nvPr/>
            </p:nvSpPr>
            <p:spPr>
              <a:xfrm>
                <a:off x="5364088" y="5132315"/>
                <a:ext cx="253685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E0CD59-A851-461F-95D4-D6422480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132315"/>
                <a:ext cx="2536858" cy="617861"/>
              </a:xfrm>
              <a:prstGeom prst="rect">
                <a:avLst/>
              </a:prstGeom>
              <a:blipFill>
                <a:blip r:embed="rId10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ACF0717-ACC9-4AD0-915D-5B32DB99EAAD}"/>
                  </a:ext>
                </a:extLst>
              </p:cNvPr>
              <p:cNvSpPr txBox="1"/>
              <p:nvPr/>
            </p:nvSpPr>
            <p:spPr>
              <a:xfrm>
                <a:off x="5364088" y="5940428"/>
                <a:ext cx="286374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ACF0717-ACC9-4AD0-915D-5B32DB99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940428"/>
                <a:ext cx="2863743" cy="719428"/>
              </a:xfrm>
              <a:prstGeom prst="rect">
                <a:avLst/>
              </a:prstGeom>
              <a:blipFill>
                <a:blip r:embed="rId11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橢圓 5">
            <a:extLst>
              <a:ext uri="{FF2B5EF4-FFF2-40B4-BE49-F238E27FC236}">
                <a16:creationId xmlns:a16="http://schemas.microsoft.com/office/drawing/2014/main" id="{E74E966C-F001-40EF-BE69-4FA148FB452A}"/>
              </a:ext>
            </a:extLst>
          </p:cNvPr>
          <p:cNvSpPr/>
          <p:nvPr/>
        </p:nvSpPr>
        <p:spPr>
          <a:xfrm>
            <a:off x="2127133" y="519312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A882B91-690F-4C2A-8BAD-96C314304F5B}"/>
                  </a:ext>
                </a:extLst>
              </p:cNvPr>
              <p:cNvSpPr/>
              <p:nvPr/>
            </p:nvSpPr>
            <p:spPr>
              <a:xfrm>
                <a:off x="6695558" y="2888094"/>
                <a:ext cx="2424898" cy="126098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epsilon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pixel in the context feature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pixel in the face feature 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A882B91-690F-4C2A-8BAD-96C314304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58" y="2888094"/>
                <a:ext cx="2424898" cy="1260986"/>
              </a:xfrm>
              <a:prstGeom prst="rect">
                <a:avLst/>
              </a:prstGeom>
              <a:blipFill>
                <a:blip r:embed="rId12"/>
                <a:stretch>
                  <a:fillRect b="-239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32181E47-099F-4B2A-9121-1964E75E34C3}"/>
              </a:ext>
            </a:extLst>
          </p:cNvPr>
          <p:cNvSpPr/>
          <p:nvPr/>
        </p:nvSpPr>
        <p:spPr>
          <a:xfrm>
            <a:off x="2594308" y="655242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33B542-2119-4AF3-B2C7-E05DF310ACAA}"/>
              </a:ext>
            </a:extLst>
          </p:cNvPr>
          <p:cNvSpPr txBox="1"/>
          <p:nvPr/>
        </p:nvSpPr>
        <p:spPr>
          <a:xfrm>
            <a:off x="2846488" y="6525344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Element-wise multiply</a:t>
            </a:r>
            <a:endParaRPr lang="zh-TW" altLang="en-US" sz="1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4C73E1-65EE-4ACE-AE99-0C15E5CD5DCE}"/>
                  </a:ext>
                </a:extLst>
              </p:cNvPr>
              <p:cNvSpPr/>
              <p:nvPr/>
            </p:nvSpPr>
            <p:spPr>
              <a:xfrm>
                <a:off x="4034619" y="5177754"/>
                <a:ext cx="118545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𝑠𝑝𝑎𝑟𝑠𝑒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4C73E1-65EE-4ACE-AE99-0C15E5CD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19" y="5177754"/>
                <a:ext cx="1185453" cy="390748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>
            <a:extLst>
              <a:ext uri="{FF2B5EF4-FFF2-40B4-BE49-F238E27FC236}">
                <a16:creationId xmlns:a16="http://schemas.microsoft.com/office/drawing/2014/main" id="{29B3890F-B394-4B97-888C-2E7A067782C8}"/>
              </a:ext>
            </a:extLst>
          </p:cNvPr>
          <p:cNvSpPr/>
          <p:nvPr/>
        </p:nvSpPr>
        <p:spPr>
          <a:xfrm>
            <a:off x="2684308" y="6645843"/>
            <a:ext cx="36000" cy="3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1065211-C1AD-4418-8E18-62285585A2EB}"/>
              </a:ext>
            </a:extLst>
          </p:cNvPr>
          <p:cNvSpPr/>
          <p:nvPr/>
        </p:nvSpPr>
        <p:spPr>
          <a:xfrm>
            <a:off x="2271133" y="5337128"/>
            <a:ext cx="72000" cy="72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79C064-C799-4C42-BE98-3C77EE44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8766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Fusion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(4 / 5)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739528" y="2473044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28" y="2473044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0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292466" y="1412776"/>
                <a:ext cx="2412135" cy="274376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affinity graph</a:t>
                </a:r>
                <a:endParaRPr lang="en-US" altLang="zh-TW" sz="14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4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4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66" y="1412776"/>
                <a:ext cx="2412135" cy="2743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95301"/>
              </p:ext>
            </p:extLst>
          </p:nvPr>
        </p:nvGraphicFramePr>
        <p:xfrm>
          <a:off x="1196360" y="4571377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1043608" y="6156012"/>
                <a:ext cx="18895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156012"/>
                <a:ext cx="1889504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75771"/>
              </p:ext>
            </p:extLst>
          </p:nvPr>
        </p:nvGraphicFramePr>
        <p:xfrm>
          <a:off x="3788648" y="4571377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p:sp>
        <p:nvSpPr>
          <p:cNvPr id="59" name="文字方塊 58">
            <a:extLst>
              <a:ext uri="{FF2B5EF4-FFF2-40B4-BE49-F238E27FC236}">
                <a16:creationId xmlns:a16="http://schemas.microsoft.com/office/drawing/2014/main" id="{C0B17717-34D4-425D-B8E4-3986409D87BA}"/>
              </a:ext>
            </a:extLst>
          </p:cNvPr>
          <p:cNvSpPr txBox="1"/>
          <p:nvPr/>
        </p:nvSpPr>
        <p:spPr>
          <a:xfrm>
            <a:off x="323528" y="3592993"/>
            <a:ext cx="332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+mj-lt"/>
              </a:rPr>
              <a:t>Correlation 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+mj-lt"/>
              </a:rPr>
              <a:t>between the face and the context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775160" y="426685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60" y="426685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844661" y="5219386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44661" y="5219386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橢圓 61">
            <a:extLst>
              <a:ext uri="{FF2B5EF4-FFF2-40B4-BE49-F238E27FC236}">
                <a16:creationId xmlns:a16="http://schemas.microsoft.com/office/drawing/2014/main" id="{1F00966B-95B2-416F-8587-A56D3F6C34EA}"/>
              </a:ext>
            </a:extLst>
          </p:cNvPr>
          <p:cNvSpPr/>
          <p:nvPr/>
        </p:nvSpPr>
        <p:spPr>
          <a:xfrm>
            <a:off x="3104504" y="5183376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9CE285B-20E0-42A4-B9BF-79C8BD253C15}"/>
              </a:ext>
            </a:extLst>
          </p:cNvPr>
          <p:cNvCxnSpPr>
            <a:stCxn id="62" idx="1"/>
            <a:endCxn id="62" idx="5"/>
          </p:cNvCxnSpPr>
          <p:nvPr/>
        </p:nvCxnSpPr>
        <p:spPr>
          <a:xfrm>
            <a:off x="3157225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CFD3971-0B22-4CFF-B9B9-83D610D1A742}"/>
              </a:ext>
            </a:extLst>
          </p:cNvPr>
          <p:cNvCxnSpPr>
            <a:cxnSpLocks/>
            <a:stCxn id="62" idx="3"/>
            <a:endCxn id="62" idx="7"/>
          </p:cNvCxnSpPr>
          <p:nvPr/>
        </p:nvCxnSpPr>
        <p:spPr>
          <a:xfrm flipV="1">
            <a:off x="3157225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784164" y="6156012"/>
            <a:ext cx="19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Modality feature</a:t>
            </a:r>
            <a:endParaRPr lang="zh-TW" altLang="en-US" dirty="0">
              <a:latin typeface="+mj-lt"/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199C0179-ED84-4D39-B798-632C57F3B0FD}"/>
              </a:ext>
            </a:extLst>
          </p:cNvPr>
          <p:cNvSpPr/>
          <p:nvPr/>
        </p:nvSpPr>
        <p:spPr>
          <a:xfrm>
            <a:off x="6096921" y="5183376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FCF406CD-79A0-4FF9-A844-8322839508FA}"/>
              </a:ext>
            </a:extLst>
          </p:cNvPr>
          <p:cNvCxnSpPr>
            <a:stCxn id="66" idx="1"/>
            <a:endCxn id="66" idx="5"/>
          </p:cNvCxnSpPr>
          <p:nvPr/>
        </p:nvCxnSpPr>
        <p:spPr>
          <a:xfrm>
            <a:off x="6149642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B7D5A0D-AB2A-45D5-B1A5-541641E4646E}"/>
              </a:ext>
            </a:extLst>
          </p:cNvPr>
          <p:cNvCxnSpPr>
            <a:cxnSpLocks/>
            <a:stCxn id="66" idx="3"/>
            <a:endCxn id="66" idx="7"/>
          </p:cNvCxnSpPr>
          <p:nvPr/>
        </p:nvCxnSpPr>
        <p:spPr>
          <a:xfrm flipV="1">
            <a:off x="6149642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6808101" y="4569462"/>
            <a:ext cx="216024" cy="1584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92C1C2A-A721-416F-9AF4-600C6FF855E0}"/>
              </a:ext>
            </a:extLst>
          </p:cNvPr>
          <p:cNvSpPr/>
          <p:nvPr/>
        </p:nvSpPr>
        <p:spPr>
          <a:xfrm>
            <a:off x="7116547" y="4781821"/>
            <a:ext cx="216024" cy="11521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72F4DC1-0004-4426-9C76-ED110BFF6027}"/>
              </a:ext>
            </a:extLst>
          </p:cNvPr>
          <p:cNvSpPr/>
          <p:nvPr/>
        </p:nvSpPr>
        <p:spPr>
          <a:xfrm>
            <a:off x="7424993" y="5002762"/>
            <a:ext cx="216024" cy="72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234559" y="6156012"/>
            <a:ext cx="19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Embedding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375103" y="4185639"/>
            <a:ext cx="1914936" cy="307777"/>
            <a:chOff x="7847578" y="6036524"/>
            <a:chExt cx="1914936" cy="307777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29914" y="6036524"/>
              <a:ext cx="173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dirty="0">
                  <a:latin typeface="Times" pitchFamily="2" charset="0"/>
                </a:rPr>
                <a:t>m</a:t>
              </a:r>
              <a:r>
                <a:rPr lang="en-US" altLang="zh-TW" sz="1400" dirty="0">
                  <a:latin typeface="Times" pitchFamily="2" charset="0"/>
                </a:rPr>
                <a:t>atrix multiplication</a:t>
              </a:r>
              <a:endParaRPr kumimoji="1" lang="zh-TW" altLang="en-US" sz="1400" dirty="0">
                <a:latin typeface="Times" pitchFamily="2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57" grpId="0"/>
      <p:bldP spid="59" grpId="0"/>
      <p:bldP spid="60" grpId="0"/>
      <p:bldP spid="61" grpId="0"/>
      <p:bldP spid="62" grpId="0" animBg="1"/>
      <p:bldP spid="65" grpId="0"/>
      <p:bldP spid="66" grpId="0" animBg="1"/>
      <p:bldP spid="4" grpId="0" animBg="1"/>
      <p:bldP spid="69" grpId="0" animBg="1"/>
      <p:bldP spid="70" grpId="0" animBg="1"/>
      <p:bldP spid="7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11">
            <a:extLst>
              <a:ext uri="{FF2B5EF4-FFF2-40B4-BE49-F238E27FC236}">
                <a16:creationId xmlns:a16="http://schemas.microsoft.com/office/drawing/2014/main" id="{69892DB0-A2CB-475C-B803-BFACBBC8A5E2}"/>
              </a:ext>
            </a:extLst>
          </p:cNvPr>
          <p:cNvSpPr/>
          <p:nvPr/>
        </p:nvSpPr>
        <p:spPr>
          <a:xfrm>
            <a:off x="1239786" y="3796358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  <a:endCxn id="99" idx="1"/>
          </p:cNvCxnSpPr>
          <p:nvPr/>
        </p:nvCxnSpPr>
        <p:spPr>
          <a:xfrm>
            <a:off x="1091368" y="4102358"/>
            <a:ext cx="1484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接點 71">
            <a:extLst>
              <a:ext uri="{FF2B5EF4-FFF2-40B4-BE49-F238E27FC236}">
                <a16:creationId xmlns:a16="http://schemas.microsoft.com/office/drawing/2014/main" id="{3F8E3DB3-CBF5-40B8-B00F-95E2056F6FEC}"/>
              </a:ext>
            </a:extLst>
          </p:cNvPr>
          <p:cNvCxnSpPr>
            <a:cxnSpLocks/>
            <a:stCxn id="267" idx="3"/>
            <a:endCxn id="111" idx="0"/>
          </p:cNvCxnSpPr>
          <p:nvPr/>
        </p:nvCxnSpPr>
        <p:spPr>
          <a:xfrm>
            <a:off x="1092269" y="3140623"/>
            <a:ext cx="1736686" cy="7773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或 72">
            <a:extLst>
              <a:ext uri="{FF2B5EF4-FFF2-40B4-BE49-F238E27FC236}">
                <a16:creationId xmlns:a16="http://schemas.microsoft.com/office/drawing/2014/main" id="{D30583A8-5A9E-4CAD-8542-98E7A0C3D59F}"/>
              </a:ext>
            </a:extLst>
          </p:cNvPr>
          <p:cNvSpPr/>
          <p:nvPr/>
        </p:nvSpPr>
        <p:spPr>
          <a:xfrm>
            <a:off x="2648955" y="391796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2" name="直線箭頭接點 75">
            <a:extLst>
              <a:ext uri="{FF2B5EF4-FFF2-40B4-BE49-F238E27FC236}">
                <a16:creationId xmlns:a16="http://schemas.microsoft.com/office/drawing/2014/main" id="{5A44C44F-9AFC-4B3E-9B49-847E37A38AD0}"/>
              </a:ext>
            </a:extLst>
          </p:cNvPr>
          <p:cNvCxnSpPr>
            <a:cxnSpLocks/>
            <a:stCxn id="99" idx="3"/>
            <a:endCxn id="111" idx="2"/>
          </p:cNvCxnSpPr>
          <p:nvPr/>
        </p:nvCxnSpPr>
        <p:spPr>
          <a:xfrm flipV="1">
            <a:off x="2499786" y="409796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stCxn id="111" idx="6"/>
            <a:endCxn id="122" idx="1"/>
          </p:cNvCxnSpPr>
          <p:nvPr/>
        </p:nvCxnSpPr>
        <p:spPr>
          <a:xfrm>
            <a:off x="3008955" y="4097961"/>
            <a:ext cx="221697" cy="359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接點 185">
            <a:extLst>
              <a:ext uri="{FF2B5EF4-FFF2-40B4-BE49-F238E27FC236}">
                <a16:creationId xmlns:a16="http://schemas.microsoft.com/office/drawing/2014/main" id="{50FC7858-1DA4-4372-914B-C624ED9DAD04}"/>
              </a:ext>
            </a:extLst>
          </p:cNvPr>
          <p:cNvCxnSpPr>
            <a:cxnSpLocks/>
            <a:stCxn id="263" idx="3"/>
            <a:endCxn id="119" idx="4"/>
          </p:cNvCxnSpPr>
          <p:nvPr/>
        </p:nvCxnSpPr>
        <p:spPr>
          <a:xfrm flipV="1">
            <a:off x="1092269" y="5251990"/>
            <a:ext cx="1736686" cy="7904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: 圓角 11">
            <a:extLst>
              <a:ext uri="{FF2B5EF4-FFF2-40B4-BE49-F238E27FC236}">
                <a16:creationId xmlns:a16="http://schemas.microsoft.com/office/drawing/2014/main" id="{53DED7D5-7D6E-4F41-A6EF-DCA817CC8482}"/>
              </a:ext>
            </a:extLst>
          </p:cNvPr>
          <p:cNvSpPr/>
          <p:nvPr/>
        </p:nvSpPr>
        <p:spPr>
          <a:xfrm>
            <a:off x="1239732" y="476624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41">
            <a:extLst>
              <a:ext uri="{FF2B5EF4-FFF2-40B4-BE49-F238E27FC236}">
                <a16:creationId xmlns:a16="http://schemas.microsoft.com/office/drawing/2014/main" id="{2DB48FEF-897A-4EDD-B661-5EBE474A4ABA}"/>
              </a:ext>
            </a:extLst>
          </p:cNvPr>
          <p:cNvCxnSpPr>
            <a:cxnSpLocks/>
            <a:stCxn id="265" idx="3"/>
            <a:endCxn id="116" idx="1"/>
          </p:cNvCxnSpPr>
          <p:nvPr/>
        </p:nvCxnSpPr>
        <p:spPr>
          <a:xfrm>
            <a:off x="1092269" y="5070936"/>
            <a:ext cx="147463" cy="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或 245">
            <a:extLst>
              <a:ext uri="{FF2B5EF4-FFF2-40B4-BE49-F238E27FC236}">
                <a16:creationId xmlns:a16="http://schemas.microsoft.com/office/drawing/2014/main" id="{C9E55C8E-BC6D-4B0C-AB3F-3761253CA5ED}"/>
              </a:ext>
            </a:extLst>
          </p:cNvPr>
          <p:cNvSpPr/>
          <p:nvPr/>
        </p:nvSpPr>
        <p:spPr>
          <a:xfrm>
            <a:off x="2648955" y="489199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0" name="直線箭頭接點 246">
            <a:extLst>
              <a:ext uri="{FF2B5EF4-FFF2-40B4-BE49-F238E27FC236}">
                <a16:creationId xmlns:a16="http://schemas.microsoft.com/office/drawing/2014/main" id="{778DEB92-7254-4E40-ABB9-9290E14E0AD1}"/>
              </a:ext>
            </a:extLst>
          </p:cNvPr>
          <p:cNvCxnSpPr>
            <a:cxnSpLocks/>
            <a:stCxn id="116" idx="3"/>
            <a:endCxn id="119" idx="2"/>
          </p:cNvCxnSpPr>
          <p:nvPr/>
        </p:nvCxnSpPr>
        <p:spPr>
          <a:xfrm flipV="1">
            <a:off x="2499732" y="5071990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9" idx="6"/>
            <a:endCxn id="122" idx="3"/>
          </p:cNvCxnSpPr>
          <p:nvPr/>
        </p:nvCxnSpPr>
        <p:spPr>
          <a:xfrm flipV="1">
            <a:off x="3008955" y="4712254"/>
            <a:ext cx="221697" cy="359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177925" y="4404975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537965" y="4584975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3008955" y="2881806"/>
            <a:ext cx="2406820" cy="901613"/>
            <a:chOff x="5906248" y="5945008"/>
            <a:chExt cx="2406820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DC195276-648B-4124-856B-6B24B84A713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322756" y="5336098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778806" y="3831383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282525" y="3534392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198983" y="6433691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99" idx="0"/>
          </p:cNvCxnSpPr>
          <p:nvPr/>
        </p:nvCxnSpPr>
        <p:spPr>
          <a:xfrm>
            <a:off x="1092269" y="3140623"/>
            <a:ext cx="777517" cy="6557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肘形接點 185">
            <a:extLst>
              <a:ext uri="{FF2B5EF4-FFF2-40B4-BE49-F238E27FC236}">
                <a16:creationId xmlns:a16="http://schemas.microsoft.com/office/drawing/2014/main" id="{C9432C91-7C16-499C-8D12-2DF59D41ECFA}"/>
              </a:ext>
            </a:extLst>
          </p:cNvPr>
          <p:cNvCxnSpPr>
            <a:cxnSpLocks/>
            <a:stCxn id="263" idx="3"/>
            <a:endCxn id="116" idx="2"/>
          </p:cNvCxnSpPr>
          <p:nvPr/>
        </p:nvCxnSpPr>
        <p:spPr>
          <a:xfrm flipV="1">
            <a:off x="1092269" y="5378246"/>
            <a:ext cx="777463" cy="6641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5647420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4754518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2743465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0" y="3784659"/>
            <a:ext cx="635398" cy="63539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11">
            <a:extLst>
              <a:ext uri="{FF2B5EF4-FFF2-40B4-BE49-F238E27FC236}">
                <a16:creationId xmlns:a16="http://schemas.microsoft.com/office/drawing/2014/main" id="{69892DB0-A2CB-475C-B803-BFACBBC8A5E2}"/>
              </a:ext>
            </a:extLst>
          </p:cNvPr>
          <p:cNvSpPr/>
          <p:nvPr/>
        </p:nvSpPr>
        <p:spPr>
          <a:xfrm>
            <a:off x="1239786" y="3796358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  <a:endCxn id="99" idx="1"/>
          </p:cNvCxnSpPr>
          <p:nvPr/>
        </p:nvCxnSpPr>
        <p:spPr>
          <a:xfrm>
            <a:off x="1091368" y="4102358"/>
            <a:ext cx="1484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接點 71">
            <a:extLst>
              <a:ext uri="{FF2B5EF4-FFF2-40B4-BE49-F238E27FC236}">
                <a16:creationId xmlns:a16="http://schemas.microsoft.com/office/drawing/2014/main" id="{3F8E3DB3-CBF5-40B8-B00F-95E2056F6FEC}"/>
              </a:ext>
            </a:extLst>
          </p:cNvPr>
          <p:cNvCxnSpPr>
            <a:cxnSpLocks/>
            <a:stCxn id="267" idx="3"/>
            <a:endCxn id="111" idx="0"/>
          </p:cNvCxnSpPr>
          <p:nvPr/>
        </p:nvCxnSpPr>
        <p:spPr>
          <a:xfrm>
            <a:off x="1092269" y="3140623"/>
            <a:ext cx="1736686" cy="7773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或 72">
            <a:extLst>
              <a:ext uri="{FF2B5EF4-FFF2-40B4-BE49-F238E27FC236}">
                <a16:creationId xmlns:a16="http://schemas.microsoft.com/office/drawing/2014/main" id="{D30583A8-5A9E-4CAD-8542-98E7A0C3D59F}"/>
              </a:ext>
            </a:extLst>
          </p:cNvPr>
          <p:cNvSpPr/>
          <p:nvPr/>
        </p:nvSpPr>
        <p:spPr>
          <a:xfrm>
            <a:off x="2648955" y="391796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2" name="直線箭頭接點 75">
            <a:extLst>
              <a:ext uri="{FF2B5EF4-FFF2-40B4-BE49-F238E27FC236}">
                <a16:creationId xmlns:a16="http://schemas.microsoft.com/office/drawing/2014/main" id="{5A44C44F-9AFC-4B3E-9B49-847E37A38AD0}"/>
              </a:ext>
            </a:extLst>
          </p:cNvPr>
          <p:cNvCxnSpPr>
            <a:cxnSpLocks/>
            <a:stCxn id="99" idx="3"/>
            <a:endCxn id="111" idx="2"/>
          </p:cNvCxnSpPr>
          <p:nvPr/>
        </p:nvCxnSpPr>
        <p:spPr>
          <a:xfrm flipV="1">
            <a:off x="2499786" y="409796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stCxn id="111" idx="6"/>
            <a:endCxn id="122" idx="1"/>
          </p:cNvCxnSpPr>
          <p:nvPr/>
        </p:nvCxnSpPr>
        <p:spPr>
          <a:xfrm>
            <a:off x="3008955" y="4097961"/>
            <a:ext cx="221697" cy="359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接點 185">
            <a:extLst>
              <a:ext uri="{FF2B5EF4-FFF2-40B4-BE49-F238E27FC236}">
                <a16:creationId xmlns:a16="http://schemas.microsoft.com/office/drawing/2014/main" id="{50FC7858-1DA4-4372-914B-C624ED9DAD04}"/>
              </a:ext>
            </a:extLst>
          </p:cNvPr>
          <p:cNvCxnSpPr>
            <a:cxnSpLocks/>
            <a:stCxn id="263" idx="3"/>
            <a:endCxn id="119" idx="4"/>
          </p:cNvCxnSpPr>
          <p:nvPr/>
        </p:nvCxnSpPr>
        <p:spPr>
          <a:xfrm flipV="1">
            <a:off x="1092269" y="5251990"/>
            <a:ext cx="1736686" cy="7904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: 圓角 11">
            <a:extLst>
              <a:ext uri="{FF2B5EF4-FFF2-40B4-BE49-F238E27FC236}">
                <a16:creationId xmlns:a16="http://schemas.microsoft.com/office/drawing/2014/main" id="{53DED7D5-7D6E-4F41-A6EF-DCA817CC8482}"/>
              </a:ext>
            </a:extLst>
          </p:cNvPr>
          <p:cNvSpPr/>
          <p:nvPr/>
        </p:nvSpPr>
        <p:spPr>
          <a:xfrm>
            <a:off x="1239732" y="476624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41">
            <a:extLst>
              <a:ext uri="{FF2B5EF4-FFF2-40B4-BE49-F238E27FC236}">
                <a16:creationId xmlns:a16="http://schemas.microsoft.com/office/drawing/2014/main" id="{2DB48FEF-897A-4EDD-B661-5EBE474A4ABA}"/>
              </a:ext>
            </a:extLst>
          </p:cNvPr>
          <p:cNvCxnSpPr>
            <a:cxnSpLocks/>
            <a:stCxn id="265" idx="3"/>
            <a:endCxn id="116" idx="1"/>
          </p:cNvCxnSpPr>
          <p:nvPr/>
        </p:nvCxnSpPr>
        <p:spPr>
          <a:xfrm>
            <a:off x="1092269" y="5070936"/>
            <a:ext cx="147463" cy="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或 245">
            <a:extLst>
              <a:ext uri="{FF2B5EF4-FFF2-40B4-BE49-F238E27FC236}">
                <a16:creationId xmlns:a16="http://schemas.microsoft.com/office/drawing/2014/main" id="{C9E55C8E-BC6D-4B0C-AB3F-3761253CA5ED}"/>
              </a:ext>
            </a:extLst>
          </p:cNvPr>
          <p:cNvSpPr/>
          <p:nvPr/>
        </p:nvSpPr>
        <p:spPr>
          <a:xfrm>
            <a:off x="2648955" y="489199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0" name="直線箭頭接點 246">
            <a:extLst>
              <a:ext uri="{FF2B5EF4-FFF2-40B4-BE49-F238E27FC236}">
                <a16:creationId xmlns:a16="http://schemas.microsoft.com/office/drawing/2014/main" id="{778DEB92-7254-4E40-ABB9-9290E14E0AD1}"/>
              </a:ext>
            </a:extLst>
          </p:cNvPr>
          <p:cNvCxnSpPr>
            <a:cxnSpLocks/>
            <a:stCxn id="116" idx="3"/>
            <a:endCxn id="119" idx="2"/>
          </p:cNvCxnSpPr>
          <p:nvPr/>
        </p:nvCxnSpPr>
        <p:spPr>
          <a:xfrm flipV="1">
            <a:off x="2499732" y="5071990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9" idx="6"/>
            <a:endCxn id="122" idx="3"/>
          </p:cNvCxnSpPr>
          <p:nvPr/>
        </p:nvCxnSpPr>
        <p:spPr>
          <a:xfrm flipV="1">
            <a:off x="3008955" y="4712254"/>
            <a:ext cx="221697" cy="359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177925" y="4404975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537965" y="4584975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3008955" y="2881806"/>
            <a:ext cx="2406820" cy="901613"/>
            <a:chOff x="5906248" y="5945008"/>
            <a:chExt cx="2406820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DC195276-648B-4124-856B-6B24B84A713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322756" y="5336098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778806" y="3831383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282525" y="3534392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198983" y="6433691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99" idx="0"/>
          </p:cNvCxnSpPr>
          <p:nvPr/>
        </p:nvCxnSpPr>
        <p:spPr>
          <a:xfrm>
            <a:off x="1092269" y="3140623"/>
            <a:ext cx="777517" cy="6557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肘形接點 185">
            <a:extLst>
              <a:ext uri="{FF2B5EF4-FFF2-40B4-BE49-F238E27FC236}">
                <a16:creationId xmlns:a16="http://schemas.microsoft.com/office/drawing/2014/main" id="{C9432C91-7C16-499C-8D12-2DF59D41ECFA}"/>
              </a:ext>
            </a:extLst>
          </p:cNvPr>
          <p:cNvCxnSpPr>
            <a:cxnSpLocks/>
            <a:stCxn id="263" idx="3"/>
            <a:endCxn id="116" idx="2"/>
          </p:cNvCxnSpPr>
          <p:nvPr/>
        </p:nvCxnSpPr>
        <p:spPr>
          <a:xfrm flipV="1">
            <a:off x="1092269" y="5378246"/>
            <a:ext cx="777463" cy="6641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5647420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4754518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2743465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0" y="3784659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sparse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sparse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face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context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24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Multi-task Learning Framework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0B1BD1A9-C38D-EA48-9559-1DC04B55A456}"/>
              </a:ext>
            </a:extLst>
          </p:cNvPr>
          <p:cNvSpPr/>
          <p:nvPr/>
        </p:nvSpPr>
        <p:spPr>
          <a:xfrm>
            <a:off x="1385900" y="4186635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B1EF1024-C7C1-1345-B40F-4CE441016AF6}"/>
              </a:ext>
            </a:extLst>
          </p:cNvPr>
          <p:cNvSpPr/>
          <p:nvPr/>
        </p:nvSpPr>
        <p:spPr>
          <a:xfrm>
            <a:off x="1385900" y="175476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9" name="流程圖: 人工作業 6">
            <a:extLst>
              <a:ext uri="{FF2B5EF4-FFF2-40B4-BE49-F238E27FC236}">
                <a16:creationId xmlns:a16="http://schemas.microsoft.com/office/drawing/2014/main" id="{6CF6A566-10B1-BE40-81C8-F26426B3F706}"/>
              </a:ext>
            </a:extLst>
          </p:cNvPr>
          <p:cNvSpPr/>
          <p:nvPr/>
        </p:nvSpPr>
        <p:spPr>
          <a:xfrm rot="16200000">
            <a:off x="2639951" y="179585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0" name="流程圖: 人工作業 7">
            <a:extLst>
              <a:ext uri="{FF2B5EF4-FFF2-40B4-BE49-F238E27FC236}">
                <a16:creationId xmlns:a16="http://schemas.microsoft.com/office/drawing/2014/main" id="{84C57AE1-DB8C-B547-8B64-FDB15D9789FF}"/>
              </a:ext>
            </a:extLst>
          </p:cNvPr>
          <p:cNvSpPr/>
          <p:nvPr/>
        </p:nvSpPr>
        <p:spPr>
          <a:xfrm rot="16200000">
            <a:off x="2650628" y="287033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2C3F5B-2687-6B4E-A95D-2965A0A4CC9F}"/>
              </a:ext>
            </a:extLst>
          </p:cNvPr>
          <p:cNvSpPr txBox="1"/>
          <p:nvPr/>
        </p:nvSpPr>
        <p:spPr>
          <a:xfrm>
            <a:off x="2108887" y="242585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6F5BD18E-8041-8247-A4EC-AF95E3EAF5A2}"/>
              </a:ext>
            </a:extLst>
          </p:cNvPr>
          <p:cNvSpPr txBox="1"/>
          <p:nvPr/>
        </p:nvSpPr>
        <p:spPr>
          <a:xfrm>
            <a:off x="2050883" y="350106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D5045C8C-9358-B64C-AF45-A72BAF32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348783"/>
            <a:ext cx="504000" cy="554332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26C26B95-344E-1147-B601-529F571171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384776"/>
            <a:ext cx="799178" cy="593533"/>
          </a:xfrm>
          <a:prstGeom prst="rect">
            <a:avLst/>
          </a:prstGeom>
        </p:spPr>
      </p:pic>
      <p:cxnSp>
        <p:nvCxnSpPr>
          <p:cNvPr id="98" name="直線單箭頭接點 15">
            <a:extLst>
              <a:ext uri="{FF2B5EF4-FFF2-40B4-BE49-F238E27FC236}">
                <a16:creationId xmlns:a16="http://schemas.microsoft.com/office/drawing/2014/main" id="{B3CB56AF-4CF3-274E-9A67-F32DE1A723EF}"/>
              </a:ext>
            </a:extLst>
          </p:cNvPr>
          <p:cNvCxnSpPr>
            <a:cxnSpLocks/>
            <a:stCxn id="49" idx="2"/>
            <a:endCxn id="97" idx="1"/>
          </p:cNvCxnSpPr>
          <p:nvPr/>
        </p:nvCxnSpPr>
        <p:spPr>
          <a:xfrm>
            <a:off x="3269951" y="2155852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16">
            <a:extLst>
              <a:ext uri="{FF2B5EF4-FFF2-40B4-BE49-F238E27FC236}">
                <a16:creationId xmlns:a16="http://schemas.microsoft.com/office/drawing/2014/main" id="{17D1AAAA-AD6A-4847-9A2C-457BCF4B78A1}"/>
              </a:ext>
            </a:extLst>
          </p:cNvPr>
          <p:cNvCxnSpPr>
            <a:cxnSpLocks/>
            <a:stCxn id="50" idx="2"/>
            <a:endCxn id="97" idx="1"/>
          </p:cNvCxnSpPr>
          <p:nvPr/>
        </p:nvCxnSpPr>
        <p:spPr>
          <a:xfrm flipV="1">
            <a:off x="3280628" y="2689602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23">
            <a:extLst>
              <a:ext uri="{FF2B5EF4-FFF2-40B4-BE49-F238E27FC236}">
                <a16:creationId xmlns:a16="http://schemas.microsoft.com/office/drawing/2014/main" id="{A36D83FB-A243-F54B-9CBA-347BB9307505}"/>
              </a:ext>
            </a:extLst>
          </p:cNvPr>
          <p:cNvCxnSpPr>
            <a:cxnSpLocks/>
            <a:stCxn id="118" idx="2"/>
            <a:endCxn id="100" idx="1"/>
          </p:cNvCxnSpPr>
          <p:nvPr/>
        </p:nvCxnSpPr>
        <p:spPr>
          <a:xfrm>
            <a:off x="3269549" y="4625949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24">
            <a:extLst>
              <a:ext uri="{FF2B5EF4-FFF2-40B4-BE49-F238E27FC236}">
                <a16:creationId xmlns:a16="http://schemas.microsoft.com/office/drawing/2014/main" id="{8A2B82CF-AB5D-5643-A1A9-1CDCB3E1F27F}"/>
              </a:ext>
            </a:extLst>
          </p:cNvPr>
          <p:cNvCxnSpPr>
            <a:cxnSpLocks/>
            <a:stCxn id="119" idx="2"/>
            <a:endCxn id="100" idx="1"/>
          </p:cNvCxnSpPr>
          <p:nvPr/>
        </p:nvCxnSpPr>
        <p:spPr>
          <a:xfrm flipV="1">
            <a:off x="3280226" y="5155784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53">
            <a:extLst>
              <a:ext uri="{FF2B5EF4-FFF2-40B4-BE49-F238E27FC236}">
                <a16:creationId xmlns:a16="http://schemas.microsoft.com/office/drawing/2014/main" id="{A84A37EF-1AAC-BA4B-87C0-C680CE4584AF}"/>
              </a:ext>
            </a:extLst>
          </p:cNvPr>
          <p:cNvSpPr/>
          <p:nvPr/>
        </p:nvSpPr>
        <p:spPr>
          <a:xfrm>
            <a:off x="5006150" y="2906895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矩形: 圓角 54">
            <a:extLst>
              <a:ext uri="{FF2B5EF4-FFF2-40B4-BE49-F238E27FC236}">
                <a16:creationId xmlns:a16="http://schemas.microsoft.com/office/drawing/2014/main" id="{47CBD614-DB6B-AD4D-B2D7-989CCA594C5B}"/>
              </a:ext>
            </a:extLst>
          </p:cNvPr>
          <p:cNvSpPr/>
          <p:nvPr/>
        </p:nvSpPr>
        <p:spPr>
          <a:xfrm>
            <a:off x="5011852" y="4884273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5" name="直線單箭頭接點 28">
            <a:extLst>
              <a:ext uri="{FF2B5EF4-FFF2-40B4-BE49-F238E27FC236}">
                <a16:creationId xmlns:a16="http://schemas.microsoft.com/office/drawing/2014/main" id="{8787D018-D0A8-904F-B1D1-A17BBDDD1AA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4872286" y="5154273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B0BBFA19-9F9F-3E4B-A1DD-07596EB8AF63}"/>
              </a:ext>
            </a:extLst>
          </p:cNvPr>
          <p:cNvSpPr/>
          <p:nvPr/>
        </p:nvSpPr>
        <p:spPr>
          <a:xfrm>
            <a:off x="2265903" y="180725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107" name="接點: 弧形 1023">
            <a:extLst>
              <a:ext uri="{FF2B5EF4-FFF2-40B4-BE49-F238E27FC236}">
                <a16:creationId xmlns:a16="http://schemas.microsoft.com/office/drawing/2014/main" id="{1D10D2A8-C52C-6E45-9985-4E7B501B1770}"/>
              </a:ext>
            </a:extLst>
          </p:cNvPr>
          <p:cNvCxnSpPr/>
          <p:nvPr/>
        </p:nvCxnSpPr>
        <p:spPr>
          <a:xfrm flipH="1">
            <a:off x="3549099" y="3192842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E07897BC-E384-0E45-8567-3391429BA807}"/>
              </a:ext>
            </a:extLst>
          </p:cNvPr>
          <p:cNvSpPr txBox="1"/>
          <p:nvPr/>
        </p:nvSpPr>
        <p:spPr>
          <a:xfrm>
            <a:off x="3854690" y="3867609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11" name="直線單箭頭接點 69">
            <a:extLst>
              <a:ext uri="{FF2B5EF4-FFF2-40B4-BE49-F238E27FC236}">
                <a16:creationId xmlns:a16="http://schemas.microsoft.com/office/drawing/2014/main" id="{71B25510-FC12-FA4B-A987-F4A659FDE1EB}"/>
              </a:ext>
            </a:extLst>
          </p:cNvPr>
          <p:cNvCxnSpPr>
            <a:cxnSpLocks/>
            <a:stCxn id="104" idx="3"/>
            <a:endCxn id="110" idx="1"/>
          </p:cNvCxnSpPr>
          <p:nvPr/>
        </p:nvCxnSpPr>
        <p:spPr>
          <a:xfrm flipV="1">
            <a:off x="6271852" y="4821576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1D01869-984C-4141-8916-AC7AD0BCAD15}"/>
              </a:ext>
            </a:extLst>
          </p:cNvPr>
          <p:cNvSpPr txBox="1"/>
          <p:nvPr/>
        </p:nvSpPr>
        <p:spPr>
          <a:xfrm>
            <a:off x="5559597" y="1771905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507713D-BDA1-D14B-9527-B03B5EDB0AFF}"/>
              </a:ext>
            </a:extLst>
          </p:cNvPr>
          <p:cNvSpPr txBox="1"/>
          <p:nvPr/>
        </p:nvSpPr>
        <p:spPr>
          <a:xfrm>
            <a:off x="5575777" y="4255302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114" name="Google Shape;163;p25">
            <a:extLst>
              <a:ext uri="{FF2B5EF4-FFF2-40B4-BE49-F238E27FC236}">
                <a16:creationId xmlns:a16="http://schemas.microsoft.com/office/drawing/2014/main" id="{7DC05DC7-7E23-2345-B46E-14AC25FD16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189155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63;p25">
            <a:extLst>
              <a:ext uri="{FF2B5EF4-FFF2-40B4-BE49-F238E27FC236}">
                <a16:creationId xmlns:a16="http://schemas.microsoft.com/office/drawing/2014/main" id="{7C557DF8-DBAF-4747-AF8B-045566F61D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294482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直線單箭頭接點 59">
            <a:extLst>
              <a:ext uri="{FF2B5EF4-FFF2-40B4-BE49-F238E27FC236}">
                <a16:creationId xmlns:a16="http://schemas.microsoft.com/office/drawing/2014/main" id="{5FAA3721-17D3-2641-B195-927474D99A52}"/>
              </a:ext>
            </a:extLst>
          </p:cNvPr>
          <p:cNvCxnSpPr>
            <a:cxnSpLocks/>
            <a:stCxn id="114" idx="3"/>
            <a:endCxn id="49" idx="0"/>
          </p:cNvCxnSpPr>
          <p:nvPr/>
        </p:nvCxnSpPr>
        <p:spPr>
          <a:xfrm flipV="1">
            <a:off x="2217997" y="215585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67">
            <a:extLst>
              <a:ext uri="{FF2B5EF4-FFF2-40B4-BE49-F238E27FC236}">
                <a16:creationId xmlns:a16="http://schemas.microsoft.com/office/drawing/2014/main" id="{98D9FB5F-9799-634D-A342-C357873D6E10}"/>
              </a:ext>
            </a:extLst>
          </p:cNvPr>
          <p:cNvCxnSpPr>
            <a:cxnSpLocks/>
            <a:stCxn id="115" idx="3"/>
            <a:endCxn id="50" idx="0"/>
          </p:cNvCxnSpPr>
          <p:nvPr/>
        </p:nvCxnSpPr>
        <p:spPr>
          <a:xfrm flipV="1">
            <a:off x="2213809" y="323033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圖: 人工作業 74">
            <a:extLst>
              <a:ext uri="{FF2B5EF4-FFF2-40B4-BE49-F238E27FC236}">
                <a16:creationId xmlns:a16="http://schemas.microsoft.com/office/drawing/2014/main" id="{BC7D7EFA-4480-1F4B-B542-72ADA22ED4B9}"/>
              </a:ext>
            </a:extLst>
          </p:cNvPr>
          <p:cNvSpPr/>
          <p:nvPr/>
        </p:nvSpPr>
        <p:spPr>
          <a:xfrm rot="16200000">
            <a:off x="2639549" y="426594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9" name="流程圖: 人工作業 75">
            <a:extLst>
              <a:ext uri="{FF2B5EF4-FFF2-40B4-BE49-F238E27FC236}">
                <a16:creationId xmlns:a16="http://schemas.microsoft.com/office/drawing/2014/main" id="{FF5C4204-148C-1345-8379-B6F63B522A45}"/>
              </a:ext>
            </a:extLst>
          </p:cNvPr>
          <p:cNvSpPr/>
          <p:nvPr/>
        </p:nvSpPr>
        <p:spPr>
          <a:xfrm rot="16200000">
            <a:off x="2650226" y="5322213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0D1E7B8-52BF-9A44-9BB3-C861430DE589}"/>
              </a:ext>
            </a:extLst>
          </p:cNvPr>
          <p:cNvSpPr txBox="1"/>
          <p:nvPr/>
        </p:nvSpPr>
        <p:spPr>
          <a:xfrm>
            <a:off x="2108485" y="489004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40CA980-A866-C34E-9AD5-03478B17CEDF}"/>
              </a:ext>
            </a:extLst>
          </p:cNvPr>
          <p:cNvSpPr txBox="1"/>
          <p:nvPr/>
        </p:nvSpPr>
        <p:spPr>
          <a:xfrm>
            <a:off x="2050883" y="595087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2" name="直線單箭頭接點 87">
            <a:extLst>
              <a:ext uri="{FF2B5EF4-FFF2-40B4-BE49-F238E27FC236}">
                <a16:creationId xmlns:a16="http://schemas.microsoft.com/office/drawing/2014/main" id="{7F67D83B-7009-4544-9063-56D97512B1D9}"/>
              </a:ext>
            </a:extLst>
          </p:cNvPr>
          <p:cNvCxnSpPr>
            <a:cxnSpLocks/>
            <a:stCxn id="95" idx="3"/>
            <a:endCxn id="118" idx="0"/>
          </p:cNvCxnSpPr>
          <p:nvPr/>
        </p:nvCxnSpPr>
        <p:spPr>
          <a:xfrm>
            <a:off x="2217105" y="4625949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91">
            <a:extLst>
              <a:ext uri="{FF2B5EF4-FFF2-40B4-BE49-F238E27FC236}">
                <a16:creationId xmlns:a16="http://schemas.microsoft.com/office/drawing/2014/main" id="{4D98FC42-AABF-434C-8978-F3253A05E023}"/>
              </a:ext>
            </a:extLst>
          </p:cNvPr>
          <p:cNvCxnSpPr>
            <a:cxnSpLocks/>
            <a:stCxn id="96" idx="3"/>
            <a:endCxn id="119" idx="0"/>
          </p:cNvCxnSpPr>
          <p:nvPr/>
        </p:nvCxnSpPr>
        <p:spPr>
          <a:xfrm>
            <a:off x="2218696" y="5681543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3BA3BB9B-6D4C-454E-AAA9-CC12B52DCF04}"/>
              </a:ext>
            </a:extLst>
          </p:cNvPr>
          <p:cNvSpPr/>
          <p:nvPr/>
        </p:nvSpPr>
        <p:spPr>
          <a:xfrm>
            <a:off x="2261052" y="424887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DF93931F-BB90-8A4D-9777-AC30032B9FFC}"/>
              </a:ext>
            </a:extLst>
          </p:cNvPr>
          <p:cNvSpPr txBox="1"/>
          <p:nvPr/>
        </p:nvSpPr>
        <p:spPr>
          <a:xfrm>
            <a:off x="1694672" y="238085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F265D1B-FDA0-4D45-8449-2F1A4ABCD494}"/>
              </a:ext>
            </a:extLst>
          </p:cNvPr>
          <p:cNvSpPr txBox="1"/>
          <p:nvPr/>
        </p:nvSpPr>
        <p:spPr>
          <a:xfrm>
            <a:off x="1453079" y="350663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2F18B1C-5B26-924A-A804-EC5D95C9DC9C}"/>
              </a:ext>
            </a:extLst>
          </p:cNvPr>
          <p:cNvSpPr txBox="1"/>
          <p:nvPr/>
        </p:nvSpPr>
        <p:spPr>
          <a:xfrm>
            <a:off x="1686063" y="484742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A75897C-DAAC-0F48-BDF9-4B8F9552A8F9}"/>
              </a:ext>
            </a:extLst>
          </p:cNvPr>
          <p:cNvSpPr txBox="1"/>
          <p:nvPr/>
        </p:nvSpPr>
        <p:spPr>
          <a:xfrm>
            <a:off x="1453078" y="5982678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34" name="直線單箭頭接點 27">
            <a:extLst>
              <a:ext uri="{FF2B5EF4-FFF2-40B4-BE49-F238E27FC236}">
                <a16:creationId xmlns:a16="http://schemas.microsoft.com/office/drawing/2014/main" id="{444A28B4-5D34-AD44-B242-A8B45C0D10A3}"/>
              </a:ext>
            </a:extLst>
          </p:cNvPr>
          <p:cNvCxnSpPr>
            <a:cxnSpLocks/>
            <a:stCxn id="103" idx="3"/>
            <a:endCxn id="109" idx="1"/>
          </p:cNvCxnSpPr>
          <p:nvPr/>
        </p:nvCxnSpPr>
        <p:spPr>
          <a:xfrm>
            <a:off x="6266150" y="3176895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27">
            <a:extLst>
              <a:ext uri="{FF2B5EF4-FFF2-40B4-BE49-F238E27FC236}">
                <a16:creationId xmlns:a16="http://schemas.microsoft.com/office/drawing/2014/main" id="{5F5EBDE8-49F2-374D-806F-399F6C1A2287}"/>
              </a:ext>
            </a:extLst>
          </p:cNvPr>
          <p:cNvCxnSpPr>
            <a:cxnSpLocks/>
            <a:stCxn id="97" idx="3"/>
            <a:endCxn id="103" idx="1"/>
          </p:cNvCxnSpPr>
          <p:nvPr/>
        </p:nvCxnSpPr>
        <p:spPr>
          <a:xfrm>
            <a:off x="4878148" y="2689602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27">
            <a:extLst>
              <a:ext uri="{FF2B5EF4-FFF2-40B4-BE49-F238E27FC236}">
                <a16:creationId xmlns:a16="http://schemas.microsoft.com/office/drawing/2014/main" id="{BF013117-BAD3-1C41-B982-07AE2061B6F5}"/>
              </a:ext>
            </a:extLst>
          </p:cNvPr>
          <p:cNvCxnSpPr>
            <a:cxnSpLocks/>
            <a:stCxn id="97" idx="3"/>
            <a:endCxn id="133" idx="1"/>
          </p:cNvCxnSpPr>
          <p:nvPr/>
        </p:nvCxnSpPr>
        <p:spPr>
          <a:xfrm flipV="1">
            <a:off x="4878148" y="2330664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69">
            <a:extLst>
              <a:ext uri="{FF2B5EF4-FFF2-40B4-BE49-F238E27FC236}">
                <a16:creationId xmlns:a16="http://schemas.microsoft.com/office/drawing/2014/main" id="{10037C58-0874-AD45-B494-D907BEB085E9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6271852" y="5154273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4DF3426-FC01-1E46-91F8-F841E790C4B9}"/>
              </a:ext>
            </a:extLst>
          </p:cNvPr>
          <p:cNvSpPr txBox="1"/>
          <p:nvPr/>
        </p:nvSpPr>
        <p:spPr>
          <a:xfrm>
            <a:off x="5532021" y="261529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465FD3F5-60E8-2D4B-AA9A-FCD162C16C29}"/>
              </a:ext>
            </a:extLst>
          </p:cNvPr>
          <p:cNvSpPr/>
          <p:nvPr/>
        </p:nvSpPr>
        <p:spPr>
          <a:xfrm>
            <a:off x="3618148" y="241960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矩形: 圓角 48">
            <a:extLst>
              <a:ext uri="{FF2B5EF4-FFF2-40B4-BE49-F238E27FC236}">
                <a16:creationId xmlns:a16="http://schemas.microsoft.com/office/drawing/2014/main" id="{5E1901C7-19B8-EF48-A68E-FA0DC785FDB6}"/>
              </a:ext>
            </a:extLst>
          </p:cNvPr>
          <p:cNvSpPr/>
          <p:nvPr/>
        </p:nvSpPr>
        <p:spPr>
          <a:xfrm>
            <a:off x="3612286" y="488578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3" name="矩形: 圓角 67">
            <a:extLst>
              <a:ext uri="{FF2B5EF4-FFF2-40B4-BE49-F238E27FC236}">
                <a16:creationId xmlns:a16="http://schemas.microsoft.com/office/drawing/2014/main" id="{973D886D-4AC2-0640-B5AA-54E9C2CA9BA5}"/>
              </a:ext>
            </a:extLst>
          </p:cNvPr>
          <p:cNvSpPr/>
          <p:nvPr/>
        </p:nvSpPr>
        <p:spPr>
          <a:xfrm>
            <a:off x="6399505" y="2060664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矩形: 圓角 67">
            <a:extLst>
              <a:ext uri="{FF2B5EF4-FFF2-40B4-BE49-F238E27FC236}">
                <a16:creationId xmlns:a16="http://schemas.microsoft.com/office/drawing/2014/main" id="{69A18B6C-076B-BE44-B19D-480F444CDDBE}"/>
              </a:ext>
            </a:extLst>
          </p:cNvPr>
          <p:cNvSpPr/>
          <p:nvPr/>
        </p:nvSpPr>
        <p:spPr>
          <a:xfrm>
            <a:off x="6402262" y="2906895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68">
            <a:extLst>
              <a:ext uri="{FF2B5EF4-FFF2-40B4-BE49-F238E27FC236}">
                <a16:creationId xmlns:a16="http://schemas.microsoft.com/office/drawing/2014/main" id="{2F54990F-6CDA-2D4B-824A-B8F9A3EA9207}"/>
              </a:ext>
            </a:extLst>
          </p:cNvPr>
          <p:cNvSpPr/>
          <p:nvPr/>
        </p:nvSpPr>
        <p:spPr>
          <a:xfrm>
            <a:off x="6400391" y="4551576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7" name="矩形: 圓角 68">
            <a:extLst>
              <a:ext uri="{FF2B5EF4-FFF2-40B4-BE49-F238E27FC236}">
                <a16:creationId xmlns:a16="http://schemas.microsoft.com/office/drawing/2014/main" id="{7F00526B-A9BD-AB4F-8FC1-08CC6FFDD40D}"/>
              </a:ext>
            </a:extLst>
          </p:cNvPr>
          <p:cNvSpPr/>
          <p:nvPr/>
        </p:nvSpPr>
        <p:spPr>
          <a:xfrm>
            <a:off x="6400391" y="5319223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design task-aware objective functions to achieve better model convergence for each task.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526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FA97A-DF5A-B644-AE6D-A44F9082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4236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Emotion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is a classification task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 embedding with high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Metric learning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-811702" y="3559676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54508D8-1A84-8B4C-8AA5-959C8731C7ED}"/>
              </a:ext>
            </a:extLst>
          </p:cNvPr>
          <p:cNvSpPr txBox="1"/>
          <p:nvPr/>
        </p:nvSpPr>
        <p:spPr>
          <a:xfrm>
            <a:off x="2744257" y="625138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(cosine-similarity)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110B10-102B-724C-B3E8-2C8177470EFA}"/>
              </a:ext>
            </a:extLst>
          </p:cNvPr>
          <p:cNvSpPr txBox="1"/>
          <p:nvPr/>
        </p:nvSpPr>
        <p:spPr>
          <a:xfrm>
            <a:off x="916490" y="326473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92307BE-AFC2-884F-835D-5477B12FADAF}"/>
              </a:ext>
            </a:extLst>
          </p:cNvPr>
          <p:cNvSpPr txBox="1"/>
          <p:nvPr/>
        </p:nvSpPr>
        <p:spPr>
          <a:xfrm>
            <a:off x="3029359" y="53818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8" name="Picture 2" descr="File:Sphere wireframe 10deg 10r.svg — Wikimedia Commons">
            <a:extLst>
              <a:ext uri="{FF2B5EF4-FFF2-40B4-BE49-F238E27FC236}">
                <a16:creationId xmlns:a16="http://schemas.microsoft.com/office/drawing/2014/main" id="{25C2433F-8EF3-184C-8D14-071BD4C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橢圓 60">
            <a:extLst>
              <a:ext uri="{FF2B5EF4-FFF2-40B4-BE49-F238E27FC236}">
                <a16:creationId xmlns:a16="http://schemas.microsoft.com/office/drawing/2014/main" id="{104CA60B-2A97-1248-AB04-35C37359C01D}"/>
              </a:ext>
            </a:extLst>
          </p:cNvPr>
          <p:cNvSpPr/>
          <p:nvPr/>
        </p:nvSpPr>
        <p:spPr>
          <a:xfrm>
            <a:off x="2219382" y="3836823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CA2838BE-B97C-6A42-9022-B6356E006401}"/>
              </a:ext>
            </a:extLst>
          </p:cNvPr>
          <p:cNvSpPr/>
          <p:nvPr/>
        </p:nvSpPr>
        <p:spPr>
          <a:xfrm>
            <a:off x="2744257" y="4393334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47B5BC1-6E3D-DE4A-B399-68FD486F0D94}"/>
              </a:ext>
            </a:extLst>
          </p:cNvPr>
          <p:cNvSpPr/>
          <p:nvPr/>
        </p:nvSpPr>
        <p:spPr>
          <a:xfrm>
            <a:off x="6569118" y="3934637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A06E703-DBE9-684A-A490-B0F0462267FB}"/>
              </a:ext>
            </a:extLst>
          </p:cNvPr>
          <p:cNvSpPr/>
          <p:nvPr/>
        </p:nvSpPr>
        <p:spPr>
          <a:xfrm>
            <a:off x="5436096" y="4746919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接點: 弧形 51">
            <a:extLst>
              <a:ext uri="{FF2B5EF4-FFF2-40B4-BE49-F238E27FC236}">
                <a16:creationId xmlns:a16="http://schemas.microsoft.com/office/drawing/2014/main" id="{DB7D06C7-D71D-6048-8113-6E6F7BAE6D9B}"/>
              </a:ext>
            </a:extLst>
          </p:cNvPr>
          <p:cNvCxnSpPr>
            <a:cxnSpLocks/>
            <a:stCxn id="61" idx="0"/>
            <a:endCxn id="63" idx="0"/>
          </p:cNvCxnSpPr>
          <p:nvPr/>
        </p:nvCxnSpPr>
        <p:spPr>
          <a:xfrm rot="16200000" flipH="1">
            <a:off x="4453343" y="1710862"/>
            <a:ext cx="97814" cy="4349736"/>
          </a:xfrm>
          <a:prstGeom prst="curvedConnector3">
            <a:avLst>
              <a:gd name="adj1" fmla="val -437456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FAFA815-6DE7-0B4F-8884-A256209081E8}"/>
              </a:ext>
            </a:extLst>
          </p:cNvPr>
          <p:cNvSpPr txBox="1"/>
          <p:nvPr/>
        </p:nvSpPr>
        <p:spPr>
          <a:xfrm>
            <a:off x="2435382" y="2773625"/>
            <a:ext cx="246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Mapping to Hyper-sphere</a:t>
            </a:r>
            <a:endParaRPr lang="zh-TW" altLang="en-US" sz="1400" b="1" dirty="0">
              <a:solidFill>
                <a:srgbClr val="7030A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7" name="接點: 弧形 56">
            <a:extLst>
              <a:ext uri="{FF2B5EF4-FFF2-40B4-BE49-F238E27FC236}">
                <a16:creationId xmlns:a16="http://schemas.microsoft.com/office/drawing/2014/main" id="{ECC6A767-087F-8345-AEE2-550D951ABD53}"/>
              </a:ext>
            </a:extLst>
          </p:cNvPr>
          <p:cNvCxnSpPr>
            <a:cxnSpLocks/>
            <a:stCxn id="62" idx="6"/>
            <a:endCxn id="64" idx="2"/>
          </p:cNvCxnSpPr>
          <p:nvPr/>
        </p:nvCxnSpPr>
        <p:spPr>
          <a:xfrm>
            <a:off x="2960257" y="4501334"/>
            <a:ext cx="2475839" cy="353585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3BAA9320-A84B-5841-99FC-2185BDA56755}"/>
              </a:ext>
            </a:extLst>
          </p:cNvPr>
          <p:cNvSpPr/>
          <p:nvPr/>
        </p:nvSpPr>
        <p:spPr>
          <a:xfrm rot="19127046">
            <a:off x="2194425" y="3535046"/>
            <a:ext cx="731543" cy="1353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C19A582-C74A-7E44-8795-E1276833C6CB}"/>
              </a:ext>
            </a:extLst>
          </p:cNvPr>
          <p:cNvSpPr txBox="1"/>
          <p:nvPr/>
        </p:nvSpPr>
        <p:spPr>
          <a:xfrm>
            <a:off x="1810436" y="4438912"/>
            <a:ext cx="6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&gt; m</a:t>
            </a:r>
            <a:endParaRPr kumimoji="1" lang="zh-TW" altLang="en-US" dirty="0">
              <a:solidFill>
                <a:srgbClr val="0070C0"/>
              </a:solidFill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2FC57F74-E085-2748-B425-0FAD16028148}"/>
              </a:ext>
            </a:extLst>
          </p:cNvPr>
          <p:cNvSpPr/>
          <p:nvPr/>
        </p:nvSpPr>
        <p:spPr>
          <a:xfrm>
            <a:off x="1060518" y="5416382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707FE9A-53AF-2C4E-8D41-0294901C49AD}"/>
              </a:ext>
            </a:extLst>
          </p:cNvPr>
          <p:cNvSpPr/>
          <p:nvPr/>
        </p:nvSpPr>
        <p:spPr>
          <a:xfrm>
            <a:off x="806880" y="56540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Anchor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6" grpId="0"/>
      <p:bldP spid="71" grpId="0" animBg="1"/>
      <p:bldP spid="71" grpId="1" animBg="1"/>
      <p:bldP spid="72" grpId="0"/>
      <p:bldP spid="7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-811702" y="3559676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54508D8-1A84-8B4C-8AA5-959C8731C7ED}"/>
              </a:ext>
            </a:extLst>
          </p:cNvPr>
          <p:cNvSpPr txBox="1"/>
          <p:nvPr/>
        </p:nvSpPr>
        <p:spPr>
          <a:xfrm>
            <a:off x="2744257" y="625138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(cosine-similarity)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110B10-102B-724C-B3E8-2C8177470EFA}"/>
              </a:ext>
            </a:extLst>
          </p:cNvPr>
          <p:cNvSpPr txBox="1"/>
          <p:nvPr/>
        </p:nvSpPr>
        <p:spPr>
          <a:xfrm>
            <a:off x="916490" y="326473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92307BE-AFC2-884F-835D-5477B12FADAF}"/>
              </a:ext>
            </a:extLst>
          </p:cNvPr>
          <p:cNvSpPr txBox="1"/>
          <p:nvPr/>
        </p:nvSpPr>
        <p:spPr>
          <a:xfrm>
            <a:off x="3029359" y="53818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8" name="Picture 2" descr="File:Sphere wireframe 10deg 10r.svg — Wikimedia Commons">
            <a:extLst>
              <a:ext uri="{FF2B5EF4-FFF2-40B4-BE49-F238E27FC236}">
                <a16:creationId xmlns:a16="http://schemas.microsoft.com/office/drawing/2014/main" id="{25C2433F-8EF3-184C-8D14-071BD4C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4182A693-4BB9-8C4E-B8FA-C655C518862C}"/>
              </a:ext>
            </a:extLst>
          </p:cNvPr>
          <p:cNvGrpSpPr/>
          <p:nvPr/>
        </p:nvGrpSpPr>
        <p:grpSpPr>
          <a:xfrm>
            <a:off x="1224211" y="3455842"/>
            <a:ext cx="1333074" cy="1024811"/>
            <a:chOff x="1979339" y="3752843"/>
            <a:chExt cx="1333074" cy="1024811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3B48F96-CFDB-D64B-AD2E-43841315E393}"/>
                </a:ext>
              </a:extLst>
            </p:cNvPr>
            <p:cNvGrpSpPr/>
            <p:nvPr/>
          </p:nvGrpSpPr>
          <p:grpSpPr>
            <a:xfrm>
              <a:off x="1979339" y="3752843"/>
              <a:ext cx="1333074" cy="731543"/>
              <a:chOff x="1979339" y="3752843"/>
              <a:chExt cx="1333074" cy="731543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104CA60B-2A97-1248-AB04-35C37359C01D}"/>
                  </a:ext>
                </a:extLst>
              </p:cNvPr>
              <p:cNvSpPr/>
              <p:nvPr/>
            </p:nvSpPr>
            <p:spPr>
              <a:xfrm>
                <a:off x="2219382" y="3836823"/>
                <a:ext cx="216000" cy="2160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CA2838BE-B97C-6A42-9022-B6356E006401}"/>
                  </a:ext>
                </a:extLst>
              </p:cNvPr>
              <p:cNvSpPr/>
              <p:nvPr/>
            </p:nvSpPr>
            <p:spPr>
              <a:xfrm>
                <a:off x="2896864" y="4095683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3BAA9320-A84B-5841-99FC-2185BDA56755}"/>
                  </a:ext>
                </a:extLst>
              </p:cNvPr>
              <p:cNvSpPr/>
              <p:nvPr/>
            </p:nvSpPr>
            <p:spPr>
              <a:xfrm rot="17891685">
                <a:off x="2280104" y="3452078"/>
                <a:ext cx="731543" cy="133307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3C19A582-C74A-7E44-8795-E1276833C6CB}"/>
                </a:ext>
              </a:extLst>
            </p:cNvPr>
            <p:cNvSpPr txBox="1"/>
            <p:nvPr/>
          </p:nvSpPr>
          <p:spPr>
            <a:xfrm>
              <a:off x="2090675" y="4408322"/>
              <a:ext cx="6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70C0"/>
                  </a:solidFill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&gt; m</a:t>
              </a:r>
              <a:endParaRPr kumimoji="1" lang="zh-TW" altLang="en-US" dirty="0">
                <a:solidFill>
                  <a:srgbClr val="0070C0"/>
                </a:solidFill>
                <a:latin typeface="Times" pitchFamily="2" charset="0"/>
                <a:cs typeface="Tahoma" panose="020B0604030504040204" pitchFamily="34" charset="0"/>
              </a:endParaRPr>
            </a:p>
          </p:txBody>
        </p:sp>
      </p:grpSp>
      <p:sp>
        <p:nvSpPr>
          <p:cNvPr id="73" name="橢圓 72">
            <a:extLst>
              <a:ext uri="{FF2B5EF4-FFF2-40B4-BE49-F238E27FC236}">
                <a16:creationId xmlns:a16="http://schemas.microsoft.com/office/drawing/2014/main" id="{2FC57F74-E085-2748-B425-0FAD16028148}"/>
              </a:ext>
            </a:extLst>
          </p:cNvPr>
          <p:cNvSpPr/>
          <p:nvPr/>
        </p:nvSpPr>
        <p:spPr>
          <a:xfrm>
            <a:off x="1060518" y="5416382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707FE9A-53AF-2C4E-8D41-0294901C49AD}"/>
              </a:ext>
            </a:extLst>
          </p:cNvPr>
          <p:cNvSpPr/>
          <p:nvPr/>
        </p:nvSpPr>
        <p:spPr>
          <a:xfrm>
            <a:off x="806880" y="56540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Anchor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83BC5B8C-D9C4-3C4A-8FF1-78DA3AE752DC}"/>
              </a:ext>
            </a:extLst>
          </p:cNvPr>
          <p:cNvGrpSpPr/>
          <p:nvPr/>
        </p:nvGrpSpPr>
        <p:grpSpPr>
          <a:xfrm>
            <a:off x="2150778" y="4294717"/>
            <a:ext cx="1210006" cy="1160320"/>
            <a:chOff x="1862763" y="3450847"/>
            <a:chExt cx="1210006" cy="1160320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C5EA8CD2-AACE-B441-9466-5DFEFBCFAEAA}"/>
                </a:ext>
              </a:extLst>
            </p:cNvPr>
            <p:cNvGrpSpPr/>
            <p:nvPr/>
          </p:nvGrpSpPr>
          <p:grpSpPr>
            <a:xfrm>
              <a:off x="2341226" y="3450847"/>
              <a:ext cx="731543" cy="1160320"/>
              <a:chOff x="2341226" y="3450847"/>
              <a:chExt cx="731543" cy="116032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243132D8-C824-3F43-8505-399E66AD761D}"/>
                  </a:ext>
                </a:extLst>
              </p:cNvPr>
              <p:cNvSpPr/>
              <p:nvPr/>
            </p:nvSpPr>
            <p:spPr>
              <a:xfrm>
                <a:off x="2456242" y="3528783"/>
                <a:ext cx="216000" cy="2160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EF77DFD7-8A97-734E-8FFC-2628455A8EA7}"/>
                  </a:ext>
                </a:extLst>
              </p:cNvPr>
              <p:cNvSpPr/>
              <p:nvPr/>
            </p:nvSpPr>
            <p:spPr>
              <a:xfrm>
                <a:off x="2729061" y="4233844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006BFB87-2EDB-2E49-A6F5-980A2D97A3F0}"/>
                  </a:ext>
                </a:extLst>
              </p:cNvPr>
              <p:cNvSpPr/>
              <p:nvPr/>
            </p:nvSpPr>
            <p:spPr>
              <a:xfrm rot="20429174">
                <a:off x="2341226" y="3450847"/>
                <a:ext cx="731543" cy="1160320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E105BEE-D46F-6144-8E5B-7ACB5876853E}"/>
                </a:ext>
              </a:extLst>
            </p:cNvPr>
            <p:cNvSpPr txBox="1"/>
            <p:nvPr/>
          </p:nvSpPr>
          <p:spPr>
            <a:xfrm>
              <a:off x="1862763" y="4186780"/>
              <a:ext cx="689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70C0"/>
                  </a:solidFill>
                  <a:latin typeface="Times" pitchFamily="2" charset="0"/>
                  <a:ea typeface="Tahoma" panose="020B0604030504040204" pitchFamily="34" charset="0"/>
                  <a:cs typeface="Tahoma" panose="020B0604030504040204" pitchFamily="34" charset="0"/>
                </a:rPr>
                <a:t>&gt; m</a:t>
              </a:r>
              <a:endParaRPr kumimoji="1" lang="zh-TW" altLang="en-US" dirty="0">
                <a:solidFill>
                  <a:srgbClr val="0070C0"/>
                </a:solidFill>
                <a:latin typeface="Times" pitchFamily="2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862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-811702" y="3559676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54508D8-1A84-8B4C-8AA5-959C8731C7ED}"/>
              </a:ext>
            </a:extLst>
          </p:cNvPr>
          <p:cNvSpPr txBox="1"/>
          <p:nvPr/>
        </p:nvSpPr>
        <p:spPr>
          <a:xfrm>
            <a:off x="2744257" y="625138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(cosine-similarity)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110B10-102B-724C-B3E8-2C8177470EFA}"/>
              </a:ext>
            </a:extLst>
          </p:cNvPr>
          <p:cNvSpPr txBox="1"/>
          <p:nvPr/>
        </p:nvSpPr>
        <p:spPr>
          <a:xfrm>
            <a:off x="916490" y="326473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92307BE-AFC2-884F-835D-5477B12FADAF}"/>
              </a:ext>
            </a:extLst>
          </p:cNvPr>
          <p:cNvSpPr txBox="1"/>
          <p:nvPr/>
        </p:nvSpPr>
        <p:spPr>
          <a:xfrm>
            <a:off x="3029359" y="53818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8" name="Picture 2" descr="File:Sphere wireframe 10deg 10r.svg — Wikimedia Commons">
            <a:extLst>
              <a:ext uri="{FF2B5EF4-FFF2-40B4-BE49-F238E27FC236}">
                <a16:creationId xmlns:a16="http://schemas.microsoft.com/office/drawing/2014/main" id="{25C2433F-8EF3-184C-8D14-071BD4C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橢圓 62">
            <a:extLst>
              <a:ext uri="{FF2B5EF4-FFF2-40B4-BE49-F238E27FC236}">
                <a16:creationId xmlns:a16="http://schemas.microsoft.com/office/drawing/2014/main" id="{D47B5BC1-6E3D-DE4A-B399-68FD486F0D94}"/>
              </a:ext>
            </a:extLst>
          </p:cNvPr>
          <p:cNvSpPr/>
          <p:nvPr/>
        </p:nvSpPr>
        <p:spPr>
          <a:xfrm>
            <a:off x="6569118" y="3934637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A06E703-DBE9-684A-A490-B0F0462267FB}"/>
              </a:ext>
            </a:extLst>
          </p:cNvPr>
          <p:cNvSpPr/>
          <p:nvPr/>
        </p:nvSpPr>
        <p:spPr>
          <a:xfrm>
            <a:off x="5436096" y="4746919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FAFA815-6DE7-0B4F-8884-A256209081E8}"/>
              </a:ext>
            </a:extLst>
          </p:cNvPr>
          <p:cNvSpPr txBox="1"/>
          <p:nvPr/>
        </p:nvSpPr>
        <p:spPr>
          <a:xfrm>
            <a:off x="2435382" y="2773625"/>
            <a:ext cx="246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Mapping to Hyper-sphere</a:t>
            </a:r>
            <a:endParaRPr lang="zh-TW" altLang="en-US" sz="1400" b="1" dirty="0">
              <a:solidFill>
                <a:srgbClr val="7030A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2FC57F74-E085-2748-B425-0FAD16028148}"/>
              </a:ext>
            </a:extLst>
          </p:cNvPr>
          <p:cNvSpPr/>
          <p:nvPr/>
        </p:nvSpPr>
        <p:spPr>
          <a:xfrm>
            <a:off x="1060518" y="5416382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707FE9A-53AF-2C4E-8D41-0294901C49AD}"/>
              </a:ext>
            </a:extLst>
          </p:cNvPr>
          <p:cNvSpPr/>
          <p:nvPr/>
        </p:nvSpPr>
        <p:spPr>
          <a:xfrm>
            <a:off x="806880" y="56540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Anchor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6FBB1DBD-6E60-344A-BE19-1103D85C61C2}"/>
              </a:ext>
            </a:extLst>
          </p:cNvPr>
          <p:cNvGrpSpPr/>
          <p:nvPr/>
        </p:nvGrpSpPr>
        <p:grpSpPr>
          <a:xfrm>
            <a:off x="1244886" y="2852936"/>
            <a:ext cx="7357455" cy="2595078"/>
            <a:chOff x="1244886" y="2852936"/>
            <a:chExt cx="7357455" cy="25950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9B9DBA63-2ECE-D040-A932-82CE624AFA60}"/>
                </a:ext>
              </a:extLst>
            </p:cNvPr>
            <p:cNvGrpSpPr/>
            <p:nvPr/>
          </p:nvGrpSpPr>
          <p:grpSpPr>
            <a:xfrm>
              <a:off x="1244886" y="2852936"/>
              <a:ext cx="6874162" cy="2595078"/>
              <a:chOff x="1244886" y="2852936"/>
              <a:chExt cx="6874162" cy="2595078"/>
            </a:xfrm>
          </p:grpSpPr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F01C60A-D24C-6F49-8403-798DA04ADA88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1244886" y="4609334"/>
                <a:ext cx="2160000" cy="8386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接點: 弧形 51">
                <a:extLst>
                  <a:ext uri="{FF2B5EF4-FFF2-40B4-BE49-F238E27FC236}">
                    <a16:creationId xmlns:a16="http://schemas.microsoft.com/office/drawing/2014/main" id="{A23B31C5-5723-DC4F-AF23-6808843D0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4886" y="4221088"/>
                <a:ext cx="1167114" cy="388248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7903AD1C-1543-F641-A9D5-6D5BE0971456}"/>
                  </a:ext>
                </a:extLst>
              </p:cNvPr>
              <p:cNvSpPr/>
              <p:nvPr/>
            </p:nvSpPr>
            <p:spPr>
              <a:xfrm>
                <a:off x="4528312" y="2852936"/>
                <a:ext cx="3590736" cy="21093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72614C22-56DC-5A4D-A732-A420F3EAC0D3}"/>
                    </a:ext>
                  </a:extLst>
                </p:cNvPr>
                <p:cNvSpPr txBox="1"/>
                <p:nvPr/>
              </p:nvSpPr>
              <p:spPr>
                <a:xfrm>
                  <a:off x="7969308" y="3445586"/>
                  <a:ext cx="633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72614C22-56DC-5A4D-A732-A420F3EA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08" y="3445586"/>
                  <a:ext cx="63303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571FC21E-C4D3-4845-8698-33198606795A}"/>
              </a:ext>
            </a:extLst>
          </p:cNvPr>
          <p:cNvGrpSpPr/>
          <p:nvPr/>
        </p:nvGrpSpPr>
        <p:grpSpPr>
          <a:xfrm>
            <a:off x="1244886" y="2367104"/>
            <a:ext cx="6195797" cy="3080910"/>
            <a:chOff x="1244886" y="2367104"/>
            <a:chExt cx="6195797" cy="3080910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5A6FEB26-5BA6-3743-81B2-DEB3628CADBD}"/>
                </a:ext>
              </a:extLst>
            </p:cNvPr>
            <p:cNvGrpSpPr/>
            <p:nvPr/>
          </p:nvGrpSpPr>
          <p:grpSpPr>
            <a:xfrm>
              <a:off x="1244886" y="2638290"/>
              <a:ext cx="6150465" cy="2809724"/>
              <a:chOff x="1244886" y="2638290"/>
              <a:chExt cx="6150465" cy="2809724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B0D56F3B-DE1C-E043-BCDB-B8A7C7FA5FFD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1244886" y="3284984"/>
                <a:ext cx="950850" cy="216303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接點: 弧形 51">
                <a:extLst>
                  <a:ext uri="{FF2B5EF4-FFF2-40B4-BE49-F238E27FC236}">
                    <a16:creationId xmlns:a16="http://schemas.microsoft.com/office/drawing/2014/main" id="{E4BA21D2-4F8E-4741-88EC-CD7F21199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5736" y="3021177"/>
                <a:ext cx="3096344" cy="263807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2E8493F7-66AC-A541-AC48-78BEB1C8C287}"/>
                  </a:ext>
                </a:extLst>
              </p:cNvPr>
              <p:cNvSpPr/>
              <p:nvPr/>
            </p:nvSpPr>
            <p:spPr>
              <a:xfrm>
                <a:off x="5252009" y="2638290"/>
                <a:ext cx="2143342" cy="1188347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4D4EE8F-6250-9548-9D0A-A3E0DF4C8BC0}"/>
                    </a:ext>
                  </a:extLst>
                </p:cNvPr>
                <p:cNvSpPr txBox="1"/>
                <p:nvPr/>
              </p:nvSpPr>
              <p:spPr>
                <a:xfrm>
                  <a:off x="6807650" y="2367104"/>
                  <a:ext cx="633033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4D4EE8F-6250-9548-9D0A-A3E0DF4C8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650" y="2367104"/>
                  <a:ext cx="633033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F9F67277-55F2-5540-9FCB-0BC612EF6A7B}"/>
              </a:ext>
            </a:extLst>
          </p:cNvPr>
          <p:cNvGrpSpPr/>
          <p:nvPr/>
        </p:nvGrpSpPr>
        <p:grpSpPr>
          <a:xfrm>
            <a:off x="2339752" y="3899946"/>
            <a:ext cx="578918" cy="662788"/>
            <a:chOff x="2349711" y="3899567"/>
            <a:chExt cx="578918" cy="662788"/>
          </a:xfrm>
        </p:grpSpPr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36CE51CD-4AD3-6442-9C5C-999697A66B26}"/>
                </a:ext>
              </a:extLst>
            </p:cNvPr>
            <p:cNvSpPr/>
            <p:nvPr/>
          </p:nvSpPr>
          <p:spPr>
            <a:xfrm>
              <a:off x="2349711" y="3899567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6F394C71-494E-D642-A620-83E2267C43C8}"/>
                </a:ext>
              </a:extLst>
            </p:cNvPr>
            <p:cNvSpPr/>
            <p:nvPr/>
          </p:nvSpPr>
          <p:spPr>
            <a:xfrm>
              <a:off x="2712629" y="434635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1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pic>
        <p:nvPicPr>
          <p:cNvPr id="43" name="Picture 2" descr="File:Sphere wireframe 10deg 10r.svg — Wikimedia Commons">
            <a:extLst>
              <a:ext uri="{FF2B5EF4-FFF2-40B4-BE49-F238E27FC236}">
                <a16:creationId xmlns:a16="http://schemas.microsoft.com/office/drawing/2014/main" id="{78901F71-2345-914E-9EC2-BBD7FDE9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4811712" y="2636087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BDDE54F-C314-8648-B4FB-35385B1AF938}"/>
              </a:ext>
            </a:extLst>
          </p:cNvPr>
          <p:cNvCxnSpPr>
            <a:cxnSpLocks/>
          </p:cNvCxnSpPr>
          <p:nvPr/>
        </p:nvCxnSpPr>
        <p:spPr>
          <a:xfrm flipV="1">
            <a:off x="2771800" y="2636089"/>
            <a:ext cx="2039912" cy="18140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7D8AA80-A9C6-554C-B02A-32518CF30FAB}"/>
              </a:ext>
            </a:extLst>
          </p:cNvPr>
          <p:cNvCxnSpPr>
            <a:cxnSpLocks/>
          </p:cNvCxnSpPr>
          <p:nvPr/>
        </p:nvCxnSpPr>
        <p:spPr>
          <a:xfrm>
            <a:off x="2771800" y="4513825"/>
            <a:ext cx="2039912" cy="1721237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6521712" y="434608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5049359" y="2852936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7154494" y="467063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5252711" y="566124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7821230" y="384340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6884400" y="348186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6395847" y="470289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5441712" y="425608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5390360" y="3214735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9BD4D531-8AC5-DF4A-B2BC-D2F9795027EA}"/>
              </a:ext>
            </a:extLst>
          </p:cNvPr>
          <p:cNvSpPr>
            <a:spLocks noChangeAspect="1"/>
          </p:cNvSpPr>
          <p:nvPr/>
        </p:nvSpPr>
        <p:spPr>
          <a:xfrm>
            <a:off x="6086774" y="3911149"/>
            <a:ext cx="1049877" cy="1049877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90187A0-DCF7-F945-84B0-21150C331F39}"/>
              </a:ext>
            </a:extLst>
          </p:cNvPr>
          <p:cNvCxnSpPr>
            <a:cxnSpLocks/>
          </p:cNvCxnSpPr>
          <p:nvPr/>
        </p:nvCxnSpPr>
        <p:spPr>
          <a:xfrm>
            <a:off x="4811712" y="6453336"/>
            <a:ext cx="720000" cy="0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4811712" y="6669360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A541FD-8602-2D4D-B235-F31D82F98B7F}"/>
              </a:ext>
            </a:extLst>
          </p:cNvPr>
          <p:cNvSpPr txBox="1"/>
          <p:nvPr/>
        </p:nvSpPr>
        <p:spPr>
          <a:xfrm>
            <a:off x="5580111" y="6299788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oundary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5580111" y="6514416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4868408" y="2767923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5098865" y="5191648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7620729" y="3529920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</a:t>
            </a:r>
            <a:r>
              <a:rPr lang="en-US" altLang="zh-TW" sz="1000" i="1" dirty="0">
                <a:latin typeface="+mj-lt"/>
              </a:rPr>
              <a:t>Diagnostic and statistical manual of mental disorders</a:t>
            </a:r>
            <a:r>
              <a:rPr lang="en-US" altLang="zh-TW" sz="1000" dirty="0">
                <a:latin typeface="+mj-lt"/>
              </a:rPr>
              <a:t>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31691"/>
            <a:ext cx="4141440" cy="107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556540"/>
            <a:ext cx="2931914" cy="10668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(3 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11A357-C798-8140-9F0E-481712E85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85363"/>
            <a:ext cx="5064224" cy="973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43114" y="3324058"/>
                <a:ext cx="3000886" cy="2935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14" y="3324058"/>
                <a:ext cx="3000886" cy="2935675"/>
              </a:xfrm>
              <a:prstGeom prst="rect">
                <a:avLst/>
              </a:prstGeom>
              <a:blipFill>
                <a:blip r:embed="rId6"/>
                <a:stretch>
                  <a:fillRect l="-1688" r="-2110" b="-21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830972" y="477917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72" y="477917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614" t="-8333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23891D-1A76-1041-82F8-3D342192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1916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Depression Estimation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itchFamily="2" charset="0"/>
              </a:rPr>
              <a:t>Distributed Loss (1 / 3)</a:t>
            </a:r>
            <a:endParaRPr lang="zh-TW" altLang="en-US" sz="4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409320" y="454644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534711" y="4510112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476615" y="340047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907194" y="384210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3048462" y="403861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(2 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432331" y="5001648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40680" y="4605234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Learning scheme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Separate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Joint</a:t>
            </a:r>
          </a:p>
        </p:txBody>
      </p:sp>
      <p:sp>
        <p:nvSpPr>
          <p:cNvPr id="5" name="流程圖: 人工作業 2">
            <a:extLst>
              <a:ext uri="{FF2B5EF4-FFF2-40B4-BE49-F238E27FC236}">
                <a16:creationId xmlns:a16="http://schemas.microsoft.com/office/drawing/2014/main" id="{7EBEB3C1-2CAF-3047-AB5F-1C7F6D8B62B4}"/>
              </a:ext>
            </a:extLst>
          </p:cNvPr>
          <p:cNvSpPr/>
          <p:nvPr/>
        </p:nvSpPr>
        <p:spPr>
          <a:xfrm rot="16200000">
            <a:off x="2364942" y="2942997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4A06133F-51DA-E643-BE83-B6D67D830C78}"/>
              </a:ext>
            </a:extLst>
          </p:cNvPr>
          <p:cNvSpPr/>
          <p:nvPr/>
        </p:nvSpPr>
        <p:spPr>
          <a:xfrm rot="16200000">
            <a:off x="2364942" y="4599180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流程圖: 人工作業 2">
            <a:extLst>
              <a:ext uri="{FF2B5EF4-FFF2-40B4-BE49-F238E27FC236}">
                <a16:creationId xmlns:a16="http://schemas.microsoft.com/office/drawing/2014/main" id="{350EE43C-120C-504A-A695-19051D7EB409}"/>
              </a:ext>
            </a:extLst>
          </p:cNvPr>
          <p:cNvSpPr/>
          <p:nvPr/>
        </p:nvSpPr>
        <p:spPr>
          <a:xfrm rot="16200000">
            <a:off x="996790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流程圖: 人工作業 2">
            <a:extLst>
              <a:ext uri="{FF2B5EF4-FFF2-40B4-BE49-F238E27FC236}">
                <a16:creationId xmlns:a16="http://schemas.microsoft.com/office/drawing/2014/main" id="{7D51E5B3-7745-C242-8ECD-76A299B7C6F9}"/>
              </a:ext>
            </a:extLst>
          </p:cNvPr>
          <p:cNvSpPr/>
          <p:nvPr/>
        </p:nvSpPr>
        <p:spPr>
          <a:xfrm rot="16200000">
            <a:off x="5221399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23884B-169F-FA43-9458-083F5A94AC04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V="1">
            <a:off x="1806830" y="3392997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CA0AC9FD-0BA8-AD4C-998B-11506E7884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06830" y="4221088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90AF1AB7-0FA4-7449-8AAC-F9FCDAE6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69597"/>
              </p:ext>
            </p:extLst>
          </p:nvPr>
        </p:nvGraphicFramePr>
        <p:xfrm>
          <a:off x="6386347" y="3140127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966E47-DF24-7745-A53B-142EA9E242A7}"/>
              </a:ext>
            </a:extLst>
          </p:cNvPr>
          <p:cNvSpPr txBox="1"/>
          <p:nvPr/>
        </p:nvSpPr>
        <p:spPr>
          <a:xfrm>
            <a:off x="3370448" y="325449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874AFB-06A1-1C45-A3D4-6CA1300C9A14}"/>
              </a:ext>
            </a:extLst>
          </p:cNvPr>
          <p:cNvSpPr txBox="1"/>
          <p:nvPr/>
        </p:nvSpPr>
        <p:spPr>
          <a:xfrm>
            <a:off x="3370449" y="49106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117D46C-9B08-3349-928C-9165BC99B8C8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flipV="1">
            <a:off x="3174982" y="3392996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55E665F-4950-AF4D-8445-1FBC9E82B32A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flipV="1">
            <a:off x="3174982" y="5049179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7F4057-8C0B-0240-9373-74527E3A295E}"/>
              </a:ext>
            </a:extLst>
          </p:cNvPr>
          <p:cNvSpPr txBox="1"/>
          <p:nvPr/>
        </p:nvSpPr>
        <p:spPr>
          <a:xfrm>
            <a:off x="5814051" y="5297634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4E6552-9393-0340-8E02-7023C1C03F0F}"/>
              </a:ext>
            </a:extLst>
          </p:cNvPr>
          <p:cNvSpPr txBox="1"/>
          <p:nvPr/>
        </p:nvSpPr>
        <p:spPr>
          <a:xfrm>
            <a:off x="6974786" y="3140127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A3C7F4D3-611B-7746-ABEC-969E15F42163}"/>
              </a:ext>
            </a:extLst>
          </p:cNvPr>
          <p:cNvSpPr/>
          <p:nvPr/>
        </p:nvSpPr>
        <p:spPr>
          <a:xfrm>
            <a:off x="6704416" y="3392996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55F1EB-2C6B-604B-AE95-737E35E6C3B3}"/>
              </a:ext>
            </a:extLst>
          </p:cNvPr>
          <p:cNvSpPr txBox="1"/>
          <p:nvPr/>
        </p:nvSpPr>
        <p:spPr>
          <a:xfrm>
            <a:off x="6900462" y="4022445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49B1C8-9E7C-3649-93D1-7C06508F4ADA}"/>
              </a:ext>
            </a:extLst>
          </p:cNvPr>
          <p:cNvSpPr txBox="1"/>
          <p:nvPr/>
        </p:nvSpPr>
        <p:spPr>
          <a:xfrm>
            <a:off x="1860885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AFBB72-C810-6643-BD8C-F94EB6021C62}"/>
              </a:ext>
            </a:extLst>
          </p:cNvPr>
          <p:cNvSpPr txBox="1"/>
          <p:nvPr/>
        </p:nvSpPr>
        <p:spPr>
          <a:xfrm>
            <a:off x="5644309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EBE5A77-652B-E44A-88E4-C59D24C57DD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6031439" y="4221087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3A6E3A8-920F-DE46-8E6E-435DC8D63D22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0095D50-72FB-914A-AEB8-80544F82FA00}"/>
              </a:ext>
            </a:extLst>
          </p:cNvPr>
          <p:cNvSpPr/>
          <p:nvPr/>
        </p:nvSpPr>
        <p:spPr>
          <a:xfrm>
            <a:off x="4819835" y="2996953"/>
            <a:ext cx="3377140" cy="3096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579C4F-DD14-F949-9EE8-C85ECB5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30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Mean Passer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093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8838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393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145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2077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050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39583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1693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2438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3943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201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Bipolar</a:t>
            </a:r>
            <a:r>
              <a:rPr lang="en-US" altLang="zh-TW" sz="2400" dirty="0"/>
              <a:t> disorder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231407" y="5026766"/>
            <a:ext cx="86811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[20] P. Ekman, "An argument for basic emotions," Cognition &amp; Emotion, vol. 6, pp. 169-200, 1992.</a:t>
            </a:r>
            <a:endParaRPr lang="zh-TW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[21] E. K. Gray and D. Watson, "Assessing positive and negative affect via self-report," 2007.</a:t>
            </a:r>
            <a:r>
              <a:rPr lang="zh-TW" altLang="zh-TW" sz="1000" dirty="0">
                <a:latin typeface="+mj-lt"/>
              </a:rPr>
              <a:t> </a:t>
            </a:r>
            <a:endParaRPr lang="en-US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[22] E. </a:t>
            </a:r>
            <a:r>
              <a:rPr lang="en-US" altLang="zh-TW" sz="1000" dirty="0" err="1">
                <a:latin typeface="+mj-lt"/>
              </a:rPr>
              <a:t>Svetieva</a:t>
            </a:r>
            <a:r>
              <a:rPr lang="en-US" altLang="zh-TW" sz="1000" dirty="0">
                <a:latin typeface="+mj-lt"/>
              </a:rPr>
              <a:t> and M. G. Frank, "Empathy, emotion dysregulation, and enhanced </a:t>
            </a:r>
            <a:r>
              <a:rPr lang="en-US" altLang="zh-TW" sz="1000" dirty="0" err="1">
                <a:latin typeface="+mj-lt"/>
              </a:rPr>
              <a:t>microexpression</a:t>
            </a:r>
            <a:r>
              <a:rPr lang="en-US" altLang="zh-TW" sz="1000" dirty="0">
                <a:latin typeface="+mj-lt"/>
              </a:rPr>
              <a:t> recognition ability," Motivation and Emotion, vol. 40, pp. 309-320, 2016.</a:t>
            </a:r>
            <a:r>
              <a:rPr lang="zh-TW" altLang="zh-TW" sz="1000" dirty="0">
                <a:latin typeface="+mj-lt"/>
              </a:rPr>
              <a:t> </a:t>
            </a:r>
            <a:endParaRPr lang="en-US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[23] C. Hurley, A. E. Anker, M. G. Frank, D. Matsumoto, and H. C. Hwang, "Background factors predicting accuracy and improvement in micro expression recognition," Motivation and Emotion, vol. 38, pp. 700-714, 2014.</a:t>
            </a:r>
            <a:endParaRPr lang="zh-TW" altLang="zh-TW" sz="1000" dirty="0">
              <a:latin typeface="+mj-lt"/>
            </a:endParaRPr>
          </a:p>
          <a:p>
            <a:pPr algn="just"/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the mental disorder of schizophrenia can be described as </a:t>
            </a:r>
            <a:r>
              <a:rPr lang="en-US" altLang="zh-TW" sz="2400" i="1" dirty="0">
                <a:latin typeface="Times" pitchFamily="2" charset="0"/>
              </a:rPr>
              <a:t>Bipolar</a:t>
            </a:r>
            <a:r>
              <a:rPr lang="en-US" altLang="zh-TW" sz="2400" dirty="0">
                <a:latin typeface="Times" pitchFamily="2" charset="0"/>
              </a:rPr>
              <a:t> disorder and </a:t>
            </a:r>
            <a:r>
              <a:rPr lang="en-US" altLang="zh-TW" sz="2400" i="1" dirty="0">
                <a:latin typeface="Times" pitchFamily="2" charset="0"/>
              </a:rPr>
              <a:t>Depression</a:t>
            </a:r>
            <a:r>
              <a:rPr lang="en-US" altLang="zh-TW" sz="2400" dirty="0">
                <a:latin typeface="Times" pitchFamily="2" charset="0"/>
              </a:rPr>
              <a:t> disorder.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Bipolar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 is an </a:t>
            </a:r>
            <a:r>
              <a:rPr lang="en-US" altLang="zh-TW" sz="2000" dirty="0">
                <a:latin typeface="Times" pitchFamily="2" charset="0"/>
              </a:rPr>
              <a:t>unstable emotional condition</a:t>
            </a:r>
            <a:r>
              <a:rPr lang="zh-TW" altLang="zh-TW" sz="2000" dirty="0">
                <a:latin typeface="Times" pitchFamily="2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characterized by abnormal cycles, persistent high mood and low mood.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</a:t>
            </a:r>
            <a:r>
              <a:rPr lang="en-US" altLang="zh-TW" sz="2000" dirty="0">
                <a:latin typeface="Times" pitchFamily="2" charset="0"/>
              </a:rPr>
              <a:t> 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179512" y="638132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C153D2AB-A78A-4563-88D7-540AA3717B6E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2" name="圓角矩形 5">
            <a:extLst>
              <a:ext uri="{FF2B5EF4-FFF2-40B4-BE49-F238E27FC236}">
                <a16:creationId xmlns:a16="http://schemas.microsoft.com/office/drawing/2014/main" id="{C0A9AC99-E582-4A03-B22B-BE6933005F0E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F5E9B30E-B2FF-41BD-9A65-3118BF516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8E4DA2E-1536-4F4F-8CAF-712954B82B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09598D6-7FA9-41ED-A364-1E9BACF7924D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68" name="接點: 弧形 1023">
            <a:extLst>
              <a:ext uri="{FF2B5EF4-FFF2-40B4-BE49-F238E27FC236}">
                <a16:creationId xmlns:a16="http://schemas.microsoft.com/office/drawing/2014/main" id="{4072DB68-3212-456D-9BDE-D30514454C6A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DB13348-EE80-4E08-B150-9E6FAB33C039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0" name="矩形: 圓角 67">
            <a:extLst>
              <a:ext uri="{FF2B5EF4-FFF2-40B4-BE49-F238E27FC236}">
                <a16:creationId xmlns:a16="http://schemas.microsoft.com/office/drawing/2014/main" id="{F8363253-9BA6-42F1-9E08-A2C1D4702C9A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矩形: 圓角 68">
            <a:extLst>
              <a:ext uri="{FF2B5EF4-FFF2-40B4-BE49-F238E27FC236}">
                <a16:creationId xmlns:a16="http://schemas.microsoft.com/office/drawing/2014/main" id="{6E727F32-D5B6-4CDD-AAEF-929E93B1050C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直線單箭頭接點 69">
            <a:extLst>
              <a:ext uri="{FF2B5EF4-FFF2-40B4-BE49-F238E27FC236}">
                <a16:creationId xmlns:a16="http://schemas.microsoft.com/office/drawing/2014/main" id="{DE31E1AB-9626-4D51-9721-D05CFC611229}"/>
              </a:ext>
            </a:extLst>
          </p:cNvPr>
          <p:cNvCxnSpPr>
            <a:cxnSpLocks/>
            <a:stCxn id="65" idx="3"/>
            <a:endCxn id="81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95602A9-74DB-4E90-B6FC-CCF62238C93F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382D5CE-64CE-477B-B966-0E99F0C5C01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86" name="Google Shape;163;p25">
            <a:extLst>
              <a:ext uri="{FF2B5EF4-FFF2-40B4-BE49-F238E27FC236}">
                <a16:creationId xmlns:a16="http://schemas.microsoft.com/office/drawing/2014/main" id="{BCF3818A-856F-480E-8671-7F56354C95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63;p25">
            <a:extLst>
              <a:ext uri="{FF2B5EF4-FFF2-40B4-BE49-F238E27FC236}">
                <a16:creationId xmlns:a16="http://schemas.microsoft.com/office/drawing/2014/main" id="{829101C2-FC0C-4289-8502-F8E7F1538D8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4C8D54B-D0F1-43ED-B1A8-CC1B01D66B72}"/>
              </a:ext>
            </a:extLst>
          </p:cNvPr>
          <p:cNvCxnSpPr>
            <a:cxnSpLocks/>
            <a:stCxn id="86" idx="3"/>
            <a:endCxn id="43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CA2F48A-1296-4D32-A978-1F9170DFD610}"/>
              </a:ext>
            </a:extLst>
          </p:cNvPr>
          <p:cNvCxnSpPr>
            <a:cxnSpLocks/>
            <a:stCxn id="87" idx="3"/>
            <a:endCxn id="44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22DA7FA-7872-4DAA-89D5-C27AC8F41201}"/>
              </a:ext>
            </a:extLst>
          </p:cNvPr>
          <p:cNvCxnSpPr>
            <a:cxnSpLocks/>
            <a:stCxn id="50" idx="3"/>
            <a:endCxn id="90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85359211-7B79-42CA-A1A4-22ED9F3E0B3F}"/>
              </a:ext>
            </a:extLst>
          </p:cNvPr>
          <p:cNvCxnSpPr>
            <a:cxnSpLocks/>
            <a:stCxn id="51" idx="3"/>
            <a:endCxn id="91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4BF34109-A1F1-47C2-B6C5-3720B5C34DB1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B923D3-81EE-42AC-95BB-3B05DD2A2003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FCED884-6BC8-4395-922E-093D7AFD0957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7D2A595-4BF2-428C-8C84-E517B632B1EB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271BC82-7E3B-43D3-B513-A1689AA5195B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E7F5E83-2C1E-4835-A533-E3372417E47A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102" name="圓角矩形 5">
            <a:extLst>
              <a:ext uri="{FF2B5EF4-FFF2-40B4-BE49-F238E27FC236}">
                <a16:creationId xmlns:a16="http://schemas.microsoft.com/office/drawing/2014/main" id="{EADB9F38-ADFE-41E9-A531-5A07F4603BE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0C52CBF-90A1-4892-B2E0-52AFEAF00D54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F10FE5D6-DFDF-4040-BF4B-121F91C079F5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5" name="矩形: 圓角 3">
              <a:extLst>
                <a:ext uri="{FF2B5EF4-FFF2-40B4-BE49-F238E27FC236}">
                  <a16:creationId xmlns:a16="http://schemas.microsoft.com/office/drawing/2014/main" id="{6E434DA5-5C96-4773-8C85-27168F9EA5D2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E0CA1169-1EF8-47E6-9E94-D016C8D6F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68AA0459-21B5-46B7-8BE6-574213420E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4F31C264-29AF-401E-BC91-AE0E739980EA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10A865B-AF3B-4DA1-8323-59632440FE1A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953F926-B45C-48C2-9FDE-47B988C02A8C}"/>
              </a:ext>
            </a:extLst>
          </p:cNvPr>
          <p:cNvCxnSpPr>
            <a:cxnSpLocks/>
            <a:stCxn id="109" idx="2"/>
            <a:endCxn id="104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03F6239B-F662-4803-BB50-208C913C024E}"/>
              </a:ext>
            </a:extLst>
          </p:cNvPr>
          <p:cNvCxnSpPr>
            <a:cxnSpLocks/>
            <a:stCxn id="109" idx="2"/>
            <a:endCxn id="105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3">
            <a:extLst>
              <a:ext uri="{FF2B5EF4-FFF2-40B4-BE49-F238E27FC236}">
                <a16:creationId xmlns:a16="http://schemas.microsoft.com/office/drawing/2014/main" id="{F5C9A160-6949-405A-9935-7C06A5226C24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矩形: 圓角 3">
            <a:extLst>
              <a:ext uri="{FF2B5EF4-FFF2-40B4-BE49-F238E27FC236}">
                <a16:creationId xmlns:a16="http://schemas.microsoft.com/office/drawing/2014/main" id="{AA6D88AC-CC2A-4268-AEAF-8856F3A38B98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F72C08E0-1E93-4564-9445-FE7FC3E9FCDC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DB031A60-0C70-43DD-922E-F1DB1C65AF97}"/>
              </a:ext>
            </a:extLst>
          </p:cNvPr>
          <p:cNvCxnSpPr>
            <a:cxnSpLocks/>
            <a:stCxn id="105" idx="2"/>
            <a:endCxn id="112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0007E7E-48AA-4AA1-A7E4-4C43308D4558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圓角 3">
            <a:extLst>
              <a:ext uri="{FF2B5EF4-FFF2-40B4-BE49-F238E27FC236}">
                <a16:creationId xmlns:a16="http://schemas.microsoft.com/office/drawing/2014/main" id="{E2244FBB-1D38-4FCF-84E7-F3DF14CD597E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F811D74-E791-48A0-A0A6-DB4EE7580B12}"/>
              </a:ext>
            </a:extLst>
          </p:cNvPr>
          <p:cNvCxnSpPr>
            <a:cxnSpLocks/>
            <a:stCxn id="113" idx="2"/>
            <a:endCxn id="117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E66524DF-30A2-4773-ABB4-4022BB04FD31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9ED17B5-ED68-4325-A233-51DA1D08A97C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D2C14891-2FF6-41C4-981C-0D507FDAD90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67">
            <a:extLst>
              <a:ext uri="{FF2B5EF4-FFF2-40B4-BE49-F238E27FC236}">
                <a16:creationId xmlns:a16="http://schemas.microsoft.com/office/drawing/2014/main" id="{F0276355-DCA0-403C-8122-2D5D1D63881A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直線單箭頭接點 27">
            <a:extLst>
              <a:ext uri="{FF2B5EF4-FFF2-40B4-BE49-F238E27FC236}">
                <a16:creationId xmlns:a16="http://schemas.microsoft.com/office/drawing/2014/main" id="{ACB923B3-BFD6-4BF1-BC24-436DEB73644D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27">
            <a:extLst>
              <a:ext uri="{FF2B5EF4-FFF2-40B4-BE49-F238E27FC236}">
                <a16:creationId xmlns:a16="http://schemas.microsoft.com/office/drawing/2014/main" id="{D3CD88A4-BECD-4714-A21D-A270789AF2DB}"/>
              </a:ext>
            </a:extLst>
          </p:cNvPr>
          <p:cNvCxnSpPr>
            <a:cxnSpLocks/>
            <a:stCxn id="52" idx="3"/>
            <a:endCxn id="125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68">
            <a:extLst>
              <a:ext uri="{FF2B5EF4-FFF2-40B4-BE49-F238E27FC236}">
                <a16:creationId xmlns:a16="http://schemas.microsoft.com/office/drawing/2014/main" id="{CA0A27CD-927B-49C6-AC84-A4FE8699D4F2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05E7131-A73F-4BE6-BE6D-2689A7488D5A}"/>
              </a:ext>
            </a:extLst>
          </p:cNvPr>
          <p:cNvCxnSpPr>
            <a:cxnSpLocks/>
            <a:stCxn id="65" idx="3"/>
            <a:endCxn id="129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FE1A6E5F-D78C-47B9-8E1A-5013FBCFFAEB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5C8844-B8F8-4BB8-BFB0-A72DA82078D7}"/>
              </a:ext>
            </a:extLst>
          </p:cNvPr>
          <p:cNvSpPr/>
          <p:nvPr/>
        </p:nvSpPr>
        <p:spPr>
          <a:xfrm>
            <a:off x="-3518" y="1556304"/>
            <a:ext cx="6484362" cy="4897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人工作業 42">
            <a:extLst>
              <a:ext uri="{FF2B5EF4-FFF2-40B4-BE49-F238E27FC236}">
                <a16:creationId xmlns:a16="http://schemas.microsoft.com/office/drawing/2014/main" id="{5AA7ACE3-CF38-498B-97AE-4A98D05A8E2A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4" name="流程圖: 人工作業 43">
            <a:extLst>
              <a:ext uri="{FF2B5EF4-FFF2-40B4-BE49-F238E27FC236}">
                <a16:creationId xmlns:a16="http://schemas.microsoft.com/office/drawing/2014/main" id="{A898217D-2D9A-4777-84C5-903E250363F5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2" name="矩形: 圓角 11">
            <a:extLst>
              <a:ext uri="{FF2B5EF4-FFF2-40B4-BE49-F238E27FC236}">
                <a16:creationId xmlns:a16="http://schemas.microsoft.com/office/drawing/2014/main" id="{4589A683-43B2-4455-9366-ADFBFD1CFA50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2CE4251-5716-4C2D-BDE1-8726ABB9AC0D}"/>
              </a:ext>
            </a:extLst>
          </p:cNvPr>
          <p:cNvCxnSpPr>
            <a:cxnSpLocks/>
            <a:stCxn id="43" idx="2"/>
            <a:endCxn id="52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619A4C2-30B7-453A-900A-8EE9569476E2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48">
            <a:extLst>
              <a:ext uri="{FF2B5EF4-FFF2-40B4-BE49-F238E27FC236}">
                <a16:creationId xmlns:a16="http://schemas.microsoft.com/office/drawing/2014/main" id="{B1B3BBE0-2201-483B-A673-A6F1A60A8936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8D98FF-351B-45AC-AE8D-D84D2C22FCEE}"/>
              </a:ext>
            </a:extLst>
          </p:cNvPr>
          <p:cNvCxnSpPr>
            <a:cxnSpLocks/>
            <a:stCxn id="90" idx="2"/>
            <a:endCxn id="61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852F4C4-1587-497E-8A4C-40FD330A26EB}"/>
              </a:ext>
            </a:extLst>
          </p:cNvPr>
          <p:cNvCxnSpPr>
            <a:cxnSpLocks/>
            <a:stCxn id="91" idx="2"/>
            <a:endCxn id="61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53">
            <a:extLst>
              <a:ext uri="{FF2B5EF4-FFF2-40B4-BE49-F238E27FC236}">
                <a16:creationId xmlns:a16="http://schemas.microsoft.com/office/drawing/2014/main" id="{EBF323A6-EC44-48E2-ADCF-7FCC06940A82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矩形: 圓角 54">
            <a:extLst>
              <a:ext uri="{FF2B5EF4-FFF2-40B4-BE49-F238E27FC236}">
                <a16:creationId xmlns:a16="http://schemas.microsoft.com/office/drawing/2014/main" id="{35A4034E-C6BA-4704-B226-9F952A06D56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8E0BF39-4FC4-4908-9C2D-D4FEB65198B1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圖: 人工作業 89">
            <a:extLst>
              <a:ext uri="{FF2B5EF4-FFF2-40B4-BE49-F238E27FC236}">
                <a16:creationId xmlns:a16="http://schemas.microsoft.com/office/drawing/2014/main" id="{093BF1FC-F26B-4AAE-8FA8-3FA66D206F81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1" name="流程圖: 人工作業 90">
            <a:extLst>
              <a:ext uri="{FF2B5EF4-FFF2-40B4-BE49-F238E27FC236}">
                <a16:creationId xmlns:a16="http://schemas.microsoft.com/office/drawing/2014/main" id="{3F8E45BC-5D5C-4B73-85D0-16E7C6FFFD81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2FB38F4-D541-49EF-9BA2-257DC3847E53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0B2B783-9B53-46EF-8FA8-69FB132B2D0B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0" name="接點: 弧形 1023">
            <a:extLst>
              <a:ext uri="{FF2B5EF4-FFF2-40B4-BE49-F238E27FC236}">
                <a16:creationId xmlns:a16="http://schemas.microsoft.com/office/drawing/2014/main" id="{92A5132E-FECF-4EB4-9FE5-67435068FE15}"/>
              </a:ext>
            </a:extLst>
          </p:cNvPr>
          <p:cNvCxnSpPr>
            <a:cxnSpLocks/>
            <a:stCxn id="64" idx="2"/>
            <a:endCxn id="12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弧形 1023">
            <a:extLst>
              <a:ext uri="{FF2B5EF4-FFF2-40B4-BE49-F238E27FC236}">
                <a16:creationId xmlns:a16="http://schemas.microsoft.com/office/drawing/2014/main" id="{B1E12049-2CE5-4E84-99EC-C82DAE772D5A}"/>
              </a:ext>
            </a:extLst>
          </p:cNvPr>
          <p:cNvCxnSpPr>
            <a:cxnSpLocks/>
            <a:stCxn id="65" idx="0"/>
            <a:endCxn id="12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95BA834E-A021-4215-92F4-FDA76DB4ED8D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7" name="直線單箭頭接點 27">
            <a:extLst>
              <a:ext uri="{FF2B5EF4-FFF2-40B4-BE49-F238E27FC236}">
                <a16:creationId xmlns:a16="http://schemas.microsoft.com/office/drawing/2014/main" id="{7B8B6064-2C0A-4EE8-ABD4-3BB34EB9C29C}"/>
              </a:ext>
            </a:extLst>
          </p:cNvPr>
          <p:cNvCxnSpPr>
            <a:cxnSpLocks/>
            <a:stCxn id="52" idx="3"/>
            <a:endCxn id="64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0E536F-6EB0-46BF-80D8-6ED9727FAD65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8DE7599-55FB-4835-806B-951FCB5A027E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A5882C5-F1E3-41A4-AC52-1D31C50ED543}"/>
              </a:ext>
            </a:extLst>
          </p:cNvPr>
          <p:cNvSpPr/>
          <p:nvPr/>
        </p:nvSpPr>
        <p:spPr>
          <a:xfrm>
            <a:off x="7024270" y="3968426"/>
            <a:ext cx="1689654" cy="773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40BA06-A996-8B45-A8AA-1374412D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44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96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4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24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347864" y="17300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405206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4155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3923928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5889455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689655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257607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0FA59AED-D621-5741-A38A-C75AA23F1001}"/>
              </a:ext>
            </a:extLst>
          </p:cNvPr>
          <p:cNvSpPr/>
          <p:nvPr/>
        </p:nvSpPr>
        <p:spPr>
          <a:xfrm rot="16200000">
            <a:off x="2603047" y="523282"/>
            <a:ext cx="369332" cy="47843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41">
            <a:extLst>
              <a:ext uri="{FF2B5EF4-FFF2-40B4-BE49-F238E27FC236}">
                <a16:creationId xmlns:a16="http://schemas.microsoft.com/office/drawing/2014/main" id="{5EBE69A6-B0D9-C64F-9763-D3D250206670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>
          <a:xfrm>
            <a:off x="2787712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54" idx="2"/>
            <a:endCxn id="47" idx="0"/>
          </p:cNvCxnSpPr>
          <p:nvPr/>
        </p:nvCxnSpPr>
        <p:spPr>
          <a:xfrm>
            <a:off x="2787712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7343D13F-23E9-C545-A75B-F73673C0F6B2}"/>
              </a:ext>
            </a:extLst>
          </p:cNvPr>
          <p:cNvSpPr/>
          <p:nvPr/>
        </p:nvSpPr>
        <p:spPr>
          <a:xfrm rot="16200000">
            <a:off x="7212375" y="1374401"/>
            <a:ext cx="369332" cy="308211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124032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067001" y="5589240"/>
            <a:ext cx="720712" cy="326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1383556" y="3859714"/>
            <a:ext cx="2808312" cy="1001912"/>
            <a:chOff x="1331640" y="2887802"/>
            <a:chExt cx="2808312" cy="1001912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C830853-0A39-F049-8651-2E3622B58997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57" name="矩形: 圓角 175">
                <a:extLst>
                  <a:ext uri="{FF2B5EF4-FFF2-40B4-BE49-F238E27FC236}">
                    <a16:creationId xmlns:a16="http://schemas.microsoft.com/office/drawing/2014/main" id="{BF2CE0E6-8E54-F349-AA30-CA7EBD3B4B7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58" name="矩形: 圓角 3">
                <a:extLst>
                  <a:ext uri="{FF2B5EF4-FFF2-40B4-BE49-F238E27FC236}">
                    <a16:creationId xmlns:a16="http://schemas.microsoft.com/office/drawing/2014/main" id="{B53A6467-388E-6E48-8166-16272D13536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/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41">
            <a:extLst>
              <a:ext uri="{FF2B5EF4-FFF2-40B4-BE49-F238E27FC236}">
                <a16:creationId xmlns:a16="http://schemas.microsoft.com/office/drawing/2014/main" id="{555BA2EC-5201-C544-A269-D46334D13B3C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7359589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89">
            <a:extLst>
              <a:ext uri="{FF2B5EF4-FFF2-40B4-BE49-F238E27FC236}">
                <a16:creationId xmlns:a16="http://schemas.microsoft.com/office/drawing/2014/main" id="{570E7AF7-1AB2-2B4D-B89D-A09AE2139C29}"/>
              </a:ext>
            </a:extLst>
          </p:cNvPr>
          <p:cNvCxnSpPr>
            <a:cxnSpLocks/>
            <a:stCxn id="75" idx="2"/>
            <a:endCxn id="73" idx="0"/>
          </p:cNvCxnSpPr>
          <p:nvPr/>
        </p:nvCxnSpPr>
        <p:spPr>
          <a:xfrm>
            <a:off x="7359589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">
            <a:extLst>
              <a:ext uri="{FF2B5EF4-FFF2-40B4-BE49-F238E27FC236}">
                <a16:creationId xmlns:a16="http://schemas.microsoft.com/office/drawing/2014/main" id="{36206B0A-8A36-2B4D-903C-C84422C1E38E}"/>
              </a:ext>
            </a:extLst>
          </p:cNvPr>
          <p:cNvSpPr/>
          <p:nvPr/>
        </p:nvSpPr>
        <p:spPr>
          <a:xfrm>
            <a:off x="6695909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088A530-D861-234A-A537-FE9D4B29FBAF}"/>
              </a:ext>
            </a:extLst>
          </p:cNvPr>
          <p:cNvGrpSpPr/>
          <p:nvPr/>
        </p:nvGrpSpPr>
        <p:grpSpPr>
          <a:xfrm>
            <a:off x="5955433" y="3859714"/>
            <a:ext cx="2808312" cy="1001912"/>
            <a:chOff x="1331640" y="2887802"/>
            <a:chExt cx="2808312" cy="1001912"/>
          </a:xfrm>
        </p:grpSpPr>
        <p:sp>
          <p:nvSpPr>
            <p:cNvPr id="75" name="矩形: 圓角 172">
              <a:extLst>
                <a:ext uri="{FF2B5EF4-FFF2-40B4-BE49-F238E27FC236}">
                  <a16:creationId xmlns:a16="http://schemas.microsoft.com/office/drawing/2014/main" id="{AC32C84F-2CC1-7448-9552-64ACF3E833D4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D759A19-7D7B-7F46-8A2C-039772D2BB02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78" name="矩形: 圓角 175">
                <a:extLst>
                  <a:ext uri="{FF2B5EF4-FFF2-40B4-BE49-F238E27FC236}">
                    <a16:creationId xmlns:a16="http://schemas.microsoft.com/office/drawing/2014/main" id="{F2DD2F3F-AF7C-8E4A-9323-8EB52C63771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79" name="矩形: 圓角 3">
                <a:extLst>
                  <a:ext uri="{FF2B5EF4-FFF2-40B4-BE49-F238E27FC236}">
                    <a16:creationId xmlns:a16="http://schemas.microsoft.com/office/drawing/2014/main" id="{177BF632-5B6D-9549-9090-DE33A9AC75B2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C8238B-376D-334C-B033-C43F9F96B52C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7359590" y="5589240"/>
            <a:ext cx="1172850" cy="311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36F211D-A3C2-4DFB-8333-3091804EDFA4}"/>
              </a:ext>
            </a:extLst>
          </p:cNvPr>
          <p:cNvSpPr txBox="1"/>
          <p:nvPr/>
        </p:nvSpPr>
        <p:spPr>
          <a:xfrm>
            <a:off x="5401774" y="25479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95105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095105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6923" t="-3333" r="-7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6923" t="-3333" r="-6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56923" t="-3333" r="-5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64063" t="-3333" r="-507813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555385" t="-3333" r="-4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55385" t="-3333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755385" t="-3333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868750" t="-3333" r="-1031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53846" t="-3333" r="-153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56923" t="-106897" r="-7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256923" t="-106897" r="-6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356923" t="-106897" r="-5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464063" t="-106897" r="-507813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555385" t="-106897" r="-4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655385" t="-106897" r="-3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755385" t="-106897" r="-2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868750" t="-106897" r="-103125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953846" t="-106897" r="-1538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C153D2AB-A78A-4563-88D7-540AA3717B6E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2" name="圓角矩形 5">
            <a:extLst>
              <a:ext uri="{FF2B5EF4-FFF2-40B4-BE49-F238E27FC236}">
                <a16:creationId xmlns:a16="http://schemas.microsoft.com/office/drawing/2014/main" id="{C0A9AC99-E582-4A03-B22B-BE6933005F0E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F5E9B30E-B2FF-41BD-9A65-3118BF516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8E4DA2E-1536-4F4F-8CAF-712954B82B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09598D6-7FA9-41ED-A364-1E9BACF7924D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68" name="接點: 弧形 1023">
            <a:extLst>
              <a:ext uri="{FF2B5EF4-FFF2-40B4-BE49-F238E27FC236}">
                <a16:creationId xmlns:a16="http://schemas.microsoft.com/office/drawing/2014/main" id="{4072DB68-3212-456D-9BDE-D30514454C6A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DB13348-EE80-4E08-B150-9E6FAB33C039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0" name="矩形: 圓角 67">
            <a:extLst>
              <a:ext uri="{FF2B5EF4-FFF2-40B4-BE49-F238E27FC236}">
                <a16:creationId xmlns:a16="http://schemas.microsoft.com/office/drawing/2014/main" id="{F8363253-9BA6-42F1-9E08-A2C1D4702C9A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矩形: 圓角 68">
            <a:extLst>
              <a:ext uri="{FF2B5EF4-FFF2-40B4-BE49-F238E27FC236}">
                <a16:creationId xmlns:a16="http://schemas.microsoft.com/office/drawing/2014/main" id="{6E727F32-D5B6-4CDD-AAEF-929E93B1050C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直線單箭頭接點 69">
            <a:extLst>
              <a:ext uri="{FF2B5EF4-FFF2-40B4-BE49-F238E27FC236}">
                <a16:creationId xmlns:a16="http://schemas.microsoft.com/office/drawing/2014/main" id="{DE31E1AB-9626-4D51-9721-D05CFC611229}"/>
              </a:ext>
            </a:extLst>
          </p:cNvPr>
          <p:cNvCxnSpPr>
            <a:cxnSpLocks/>
            <a:stCxn id="65" idx="3"/>
            <a:endCxn id="81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95602A9-74DB-4E90-B6FC-CCF62238C93F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382D5CE-64CE-477B-B966-0E99F0C5C01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86" name="Google Shape;163;p25">
            <a:extLst>
              <a:ext uri="{FF2B5EF4-FFF2-40B4-BE49-F238E27FC236}">
                <a16:creationId xmlns:a16="http://schemas.microsoft.com/office/drawing/2014/main" id="{BCF3818A-856F-480E-8671-7F56354C95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63;p25">
            <a:extLst>
              <a:ext uri="{FF2B5EF4-FFF2-40B4-BE49-F238E27FC236}">
                <a16:creationId xmlns:a16="http://schemas.microsoft.com/office/drawing/2014/main" id="{829101C2-FC0C-4289-8502-F8E7F1538D8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4C8D54B-D0F1-43ED-B1A8-CC1B01D66B72}"/>
              </a:ext>
            </a:extLst>
          </p:cNvPr>
          <p:cNvCxnSpPr>
            <a:cxnSpLocks/>
            <a:stCxn id="86" idx="3"/>
            <a:endCxn id="43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CA2F48A-1296-4D32-A978-1F9170DFD610}"/>
              </a:ext>
            </a:extLst>
          </p:cNvPr>
          <p:cNvCxnSpPr>
            <a:cxnSpLocks/>
            <a:stCxn id="87" idx="3"/>
            <a:endCxn id="44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22DA7FA-7872-4DAA-89D5-C27AC8F41201}"/>
              </a:ext>
            </a:extLst>
          </p:cNvPr>
          <p:cNvCxnSpPr>
            <a:cxnSpLocks/>
            <a:stCxn id="50" idx="3"/>
            <a:endCxn id="90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85359211-7B79-42CA-A1A4-22ED9F3E0B3F}"/>
              </a:ext>
            </a:extLst>
          </p:cNvPr>
          <p:cNvCxnSpPr>
            <a:cxnSpLocks/>
            <a:stCxn id="51" idx="3"/>
            <a:endCxn id="91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4BF34109-A1F1-47C2-B6C5-3720B5C34DB1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B923D3-81EE-42AC-95BB-3B05DD2A2003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FCED884-6BC8-4395-922E-093D7AFD0957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7D2A595-4BF2-428C-8C84-E517B632B1EB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271BC82-7E3B-43D3-B513-A1689AA5195B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E7F5E83-2C1E-4835-A533-E3372417E47A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102" name="圓角矩形 5">
            <a:extLst>
              <a:ext uri="{FF2B5EF4-FFF2-40B4-BE49-F238E27FC236}">
                <a16:creationId xmlns:a16="http://schemas.microsoft.com/office/drawing/2014/main" id="{EADB9F38-ADFE-41E9-A531-5A07F4603BE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0C52CBF-90A1-4892-B2E0-52AFEAF00D54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F10FE5D6-DFDF-4040-BF4B-121F91C079F5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5" name="矩形: 圓角 3">
              <a:extLst>
                <a:ext uri="{FF2B5EF4-FFF2-40B4-BE49-F238E27FC236}">
                  <a16:creationId xmlns:a16="http://schemas.microsoft.com/office/drawing/2014/main" id="{6E434DA5-5C96-4773-8C85-27168F9EA5D2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E0CA1169-1EF8-47E6-9E94-D016C8D6F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68AA0459-21B5-46B7-8BE6-574213420E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4F31C264-29AF-401E-BC91-AE0E739980EA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10A865B-AF3B-4DA1-8323-59632440FE1A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953F926-B45C-48C2-9FDE-47B988C02A8C}"/>
              </a:ext>
            </a:extLst>
          </p:cNvPr>
          <p:cNvCxnSpPr>
            <a:cxnSpLocks/>
            <a:stCxn id="109" idx="2"/>
            <a:endCxn id="104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03F6239B-F662-4803-BB50-208C913C024E}"/>
              </a:ext>
            </a:extLst>
          </p:cNvPr>
          <p:cNvCxnSpPr>
            <a:cxnSpLocks/>
            <a:stCxn id="109" idx="2"/>
            <a:endCxn id="105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3">
            <a:extLst>
              <a:ext uri="{FF2B5EF4-FFF2-40B4-BE49-F238E27FC236}">
                <a16:creationId xmlns:a16="http://schemas.microsoft.com/office/drawing/2014/main" id="{F5C9A160-6949-405A-9935-7C06A5226C24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矩形: 圓角 3">
            <a:extLst>
              <a:ext uri="{FF2B5EF4-FFF2-40B4-BE49-F238E27FC236}">
                <a16:creationId xmlns:a16="http://schemas.microsoft.com/office/drawing/2014/main" id="{AA6D88AC-CC2A-4268-AEAF-8856F3A38B98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F72C08E0-1E93-4564-9445-FE7FC3E9FCDC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DB031A60-0C70-43DD-922E-F1DB1C65AF97}"/>
              </a:ext>
            </a:extLst>
          </p:cNvPr>
          <p:cNvCxnSpPr>
            <a:cxnSpLocks/>
            <a:stCxn id="105" idx="2"/>
            <a:endCxn id="112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0007E7E-48AA-4AA1-A7E4-4C43308D4558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圓角 3">
            <a:extLst>
              <a:ext uri="{FF2B5EF4-FFF2-40B4-BE49-F238E27FC236}">
                <a16:creationId xmlns:a16="http://schemas.microsoft.com/office/drawing/2014/main" id="{E2244FBB-1D38-4FCF-84E7-F3DF14CD597E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F811D74-E791-48A0-A0A6-DB4EE7580B12}"/>
              </a:ext>
            </a:extLst>
          </p:cNvPr>
          <p:cNvCxnSpPr>
            <a:cxnSpLocks/>
            <a:stCxn id="113" idx="2"/>
            <a:endCxn id="117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E66524DF-30A2-4773-ABB4-4022BB04FD31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9ED17B5-ED68-4325-A233-51DA1D08A97C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D2C14891-2FF6-41C4-981C-0D507FDAD90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67">
            <a:extLst>
              <a:ext uri="{FF2B5EF4-FFF2-40B4-BE49-F238E27FC236}">
                <a16:creationId xmlns:a16="http://schemas.microsoft.com/office/drawing/2014/main" id="{F0276355-DCA0-403C-8122-2D5D1D63881A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直線單箭頭接點 27">
            <a:extLst>
              <a:ext uri="{FF2B5EF4-FFF2-40B4-BE49-F238E27FC236}">
                <a16:creationId xmlns:a16="http://schemas.microsoft.com/office/drawing/2014/main" id="{ACB923B3-BFD6-4BF1-BC24-436DEB73644D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27">
            <a:extLst>
              <a:ext uri="{FF2B5EF4-FFF2-40B4-BE49-F238E27FC236}">
                <a16:creationId xmlns:a16="http://schemas.microsoft.com/office/drawing/2014/main" id="{D3CD88A4-BECD-4714-A21D-A270789AF2DB}"/>
              </a:ext>
            </a:extLst>
          </p:cNvPr>
          <p:cNvCxnSpPr>
            <a:cxnSpLocks/>
            <a:stCxn id="52" idx="3"/>
            <a:endCxn id="125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68">
            <a:extLst>
              <a:ext uri="{FF2B5EF4-FFF2-40B4-BE49-F238E27FC236}">
                <a16:creationId xmlns:a16="http://schemas.microsoft.com/office/drawing/2014/main" id="{CA0A27CD-927B-49C6-AC84-A4FE8699D4F2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05E7131-A73F-4BE6-BE6D-2689A7488D5A}"/>
              </a:ext>
            </a:extLst>
          </p:cNvPr>
          <p:cNvCxnSpPr>
            <a:cxnSpLocks/>
            <a:stCxn id="65" idx="3"/>
            <a:endCxn id="129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FE1A6E5F-D78C-47B9-8E1A-5013FBCFFAEB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5C8844-B8F8-4BB8-BFB0-A72DA82078D7}"/>
              </a:ext>
            </a:extLst>
          </p:cNvPr>
          <p:cNvSpPr/>
          <p:nvPr/>
        </p:nvSpPr>
        <p:spPr>
          <a:xfrm>
            <a:off x="-3518" y="1556304"/>
            <a:ext cx="6484362" cy="4897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人工作業 42">
            <a:extLst>
              <a:ext uri="{FF2B5EF4-FFF2-40B4-BE49-F238E27FC236}">
                <a16:creationId xmlns:a16="http://schemas.microsoft.com/office/drawing/2014/main" id="{5AA7ACE3-CF38-498B-97AE-4A98D05A8E2A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4" name="流程圖: 人工作業 43">
            <a:extLst>
              <a:ext uri="{FF2B5EF4-FFF2-40B4-BE49-F238E27FC236}">
                <a16:creationId xmlns:a16="http://schemas.microsoft.com/office/drawing/2014/main" id="{A898217D-2D9A-4777-84C5-903E250363F5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2" name="矩形: 圓角 11">
            <a:extLst>
              <a:ext uri="{FF2B5EF4-FFF2-40B4-BE49-F238E27FC236}">
                <a16:creationId xmlns:a16="http://schemas.microsoft.com/office/drawing/2014/main" id="{4589A683-43B2-4455-9366-ADFBFD1CFA50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2CE4251-5716-4C2D-BDE1-8726ABB9AC0D}"/>
              </a:ext>
            </a:extLst>
          </p:cNvPr>
          <p:cNvCxnSpPr>
            <a:cxnSpLocks/>
            <a:stCxn id="43" idx="2"/>
            <a:endCxn id="52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619A4C2-30B7-453A-900A-8EE9569476E2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48">
            <a:extLst>
              <a:ext uri="{FF2B5EF4-FFF2-40B4-BE49-F238E27FC236}">
                <a16:creationId xmlns:a16="http://schemas.microsoft.com/office/drawing/2014/main" id="{B1B3BBE0-2201-483B-A673-A6F1A60A8936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8D98FF-351B-45AC-AE8D-D84D2C22FCEE}"/>
              </a:ext>
            </a:extLst>
          </p:cNvPr>
          <p:cNvCxnSpPr>
            <a:cxnSpLocks/>
            <a:stCxn id="90" idx="2"/>
            <a:endCxn id="61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852F4C4-1587-497E-8A4C-40FD330A26EB}"/>
              </a:ext>
            </a:extLst>
          </p:cNvPr>
          <p:cNvCxnSpPr>
            <a:cxnSpLocks/>
            <a:stCxn id="91" idx="2"/>
            <a:endCxn id="61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53">
            <a:extLst>
              <a:ext uri="{FF2B5EF4-FFF2-40B4-BE49-F238E27FC236}">
                <a16:creationId xmlns:a16="http://schemas.microsoft.com/office/drawing/2014/main" id="{EBF323A6-EC44-48E2-ADCF-7FCC06940A82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矩形: 圓角 54">
            <a:extLst>
              <a:ext uri="{FF2B5EF4-FFF2-40B4-BE49-F238E27FC236}">
                <a16:creationId xmlns:a16="http://schemas.microsoft.com/office/drawing/2014/main" id="{35A4034E-C6BA-4704-B226-9F952A06D56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8E0BF39-4FC4-4908-9C2D-D4FEB65198B1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圖: 人工作業 89">
            <a:extLst>
              <a:ext uri="{FF2B5EF4-FFF2-40B4-BE49-F238E27FC236}">
                <a16:creationId xmlns:a16="http://schemas.microsoft.com/office/drawing/2014/main" id="{093BF1FC-F26B-4AAE-8FA8-3FA66D206F81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1" name="流程圖: 人工作業 90">
            <a:extLst>
              <a:ext uri="{FF2B5EF4-FFF2-40B4-BE49-F238E27FC236}">
                <a16:creationId xmlns:a16="http://schemas.microsoft.com/office/drawing/2014/main" id="{3F8E45BC-5D5C-4B73-85D0-16E7C6FFFD81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2FB38F4-D541-49EF-9BA2-257DC3847E53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0B2B783-9B53-46EF-8FA8-69FB132B2D0B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0" name="接點: 弧形 1023">
            <a:extLst>
              <a:ext uri="{FF2B5EF4-FFF2-40B4-BE49-F238E27FC236}">
                <a16:creationId xmlns:a16="http://schemas.microsoft.com/office/drawing/2014/main" id="{92A5132E-FECF-4EB4-9FE5-67435068FE15}"/>
              </a:ext>
            </a:extLst>
          </p:cNvPr>
          <p:cNvCxnSpPr>
            <a:cxnSpLocks/>
            <a:stCxn id="64" idx="2"/>
            <a:endCxn id="12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弧形 1023">
            <a:extLst>
              <a:ext uri="{FF2B5EF4-FFF2-40B4-BE49-F238E27FC236}">
                <a16:creationId xmlns:a16="http://schemas.microsoft.com/office/drawing/2014/main" id="{B1E12049-2CE5-4E84-99EC-C82DAE772D5A}"/>
              </a:ext>
            </a:extLst>
          </p:cNvPr>
          <p:cNvCxnSpPr>
            <a:cxnSpLocks/>
            <a:stCxn id="65" idx="0"/>
            <a:endCxn id="12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95BA834E-A021-4215-92F4-FDA76DB4ED8D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7" name="直線單箭頭接點 27">
            <a:extLst>
              <a:ext uri="{FF2B5EF4-FFF2-40B4-BE49-F238E27FC236}">
                <a16:creationId xmlns:a16="http://schemas.microsoft.com/office/drawing/2014/main" id="{7B8B6064-2C0A-4EE8-ABD4-3BB34EB9C29C}"/>
              </a:ext>
            </a:extLst>
          </p:cNvPr>
          <p:cNvCxnSpPr>
            <a:cxnSpLocks/>
            <a:stCxn id="52" idx="3"/>
            <a:endCxn id="64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0E536F-6EB0-46BF-80D8-6ED9727FAD65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8DE7599-55FB-4835-806B-951FCB5A027E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A5882C5-F1E3-41A4-AC52-1D31C50ED543}"/>
              </a:ext>
            </a:extLst>
          </p:cNvPr>
          <p:cNvSpPr/>
          <p:nvPr/>
        </p:nvSpPr>
        <p:spPr>
          <a:xfrm>
            <a:off x="7001171" y="4693938"/>
            <a:ext cx="1689654" cy="773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0CF13A-B8EA-1747-869A-FBC46A4B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76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875687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051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869395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69882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2989984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2985114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867201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69662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2985114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86340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69282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2982920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86868"/>
              </p:ext>
            </p:extLst>
          </p:nvPr>
        </p:nvGraphicFramePr>
        <p:xfrm>
          <a:off x="310298" y="404691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06599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04405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00606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875687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051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869395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69882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2989984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2985114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867201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69662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2985114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86340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69282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2982920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/>
        </p:nvGraphicFramePr>
        <p:xfrm>
          <a:off x="310298" y="404691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06599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04405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00606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8" y="4565735"/>
            <a:ext cx="4105124" cy="2160000"/>
          </a:xfrm>
          <a:prstGeom prst="rect">
            <a:avLst/>
          </a:prstGeom>
        </p:spPr>
      </p:pic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414816" y="4792600"/>
            <a:ext cx="4432608" cy="1734291"/>
            <a:chOff x="8043027" y="2204864"/>
            <a:chExt cx="4432608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5883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4507 0.003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875687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051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869395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69882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2989984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2985114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867201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69662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2985114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86340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69282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2982920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/>
        </p:nvGraphicFramePr>
        <p:xfrm>
          <a:off x="310298" y="404691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06599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04405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00606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432608" cy="1734291"/>
            <a:chOff x="8043027" y="2204864"/>
            <a:chExt cx="4432608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4186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Bipolar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177829" y="5913063"/>
            <a:ext cx="84352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57335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9F3F7C39-8CAE-42A3-B94C-9B4C299D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48" y="4154460"/>
            <a:ext cx="6498703" cy="2738192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C50AE95-9FB7-4413-934D-353EDA9E90CA}"/>
              </a:ext>
            </a:extLst>
          </p:cNvPr>
          <p:cNvSpPr/>
          <p:nvPr/>
        </p:nvSpPr>
        <p:spPr>
          <a:xfrm>
            <a:off x="1475656" y="4154459"/>
            <a:ext cx="1440160" cy="2586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224372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224372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09434" r="-295455" b="-3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9434" r="-295455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00000" r="-29545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11321" r="-295455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6F4FF095-9B63-4BAF-9FF9-BD769DA01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80" y="4396658"/>
            <a:ext cx="5841640" cy="2461342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758B74E-FB4C-4D02-8ACA-33336714D0E7}"/>
              </a:ext>
            </a:extLst>
          </p:cNvPr>
          <p:cNvSpPr/>
          <p:nvPr/>
        </p:nvSpPr>
        <p:spPr>
          <a:xfrm>
            <a:off x="3995936" y="4581129"/>
            <a:ext cx="1080120" cy="1440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Mean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Mean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Mean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Mean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95948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179512" y="5589240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00" dirty="0">
                <a:latin typeface="Times" pitchFamily="2" charset="0"/>
              </a:rPr>
              <a:t>"Context-Aware Emotion Recognition Networks," </a:t>
            </a:r>
            <a:r>
              <a:rPr lang="en-US" altLang="zh-TW" sz="100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00" dirty="0">
                <a:latin typeface="Times" pitchFamily="2" charset="0"/>
              </a:rPr>
              <a:t>, Seoul, Korea (South), 2019, pp. 10142-10151.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0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0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0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9" y="3115383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21" y="3115383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62" y="3115383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03" y="3115383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115383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418121" y="41107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92297" y="3743133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52221" y="3743133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93562" y="3743133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334903" y="3743133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76244" y="3743133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72539" y="3436967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94987" y="4485546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204068" y="3717585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46588" y="5445224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48466" y="5445224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87694" y="4078723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46963"/>
              </p:ext>
            </p:extLst>
          </p:nvPr>
        </p:nvGraphicFramePr>
        <p:xfrm>
          <a:off x="2048139" y="4109274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78362"/>
              </p:ext>
            </p:extLst>
          </p:nvPr>
        </p:nvGraphicFramePr>
        <p:xfrm>
          <a:off x="2048139" y="4484038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annotated by the psychologist and is related to temporal annotations that are relevant to Bipolar disorder and Depression disorder. </a:t>
            </a: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793211-0925-7445-9CDE-DC0F70A53066}"/>
              </a:ext>
            </a:extLst>
          </p:cNvPr>
          <p:cNvSpPr txBox="1"/>
          <p:nvPr/>
        </p:nvSpPr>
        <p:spPr>
          <a:xfrm>
            <a:off x="1745358" y="2507938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F6CF7D-D970-1F4D-B805-53B4777DCAF9}"/>
              </a:ext>
            </a:extLst>
          </p:cNvPr>
          <p:cNvSpPr txBox="1"/>
          <p:nvPr/>
        </p:nvSpPr>
        <p:spPr>
          <a:xfrm>
            <a:off x="1232250" y="288270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708A884-1BB9-8647-8BF6-B7773788F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64505"/>
              </p:ext>
            </p:extLst>
          </p:nvPr>
        </p:nvGraphicFramePr>
        <p:xfrm>
          <a:off x="3375376" y="2506430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54CB99AD-C001-FE42-BDF7-2CC5410A8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60178"/>
              </p:ext>
            </p:extLst>
          </p:nvPr>
        </p:nvGraphicFramePr>
        <p:xfrm>
          <a:off x="3375376" y="2881194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E553A7-E942-BE47-8EC3-4A183553B9F7}"/>
              </a:ext>
            </a:extLst>
          </p:cNvPr>
          <p:cNvSpPr txBox="1"/>
          <p:nvPr/>
        </p:nvSpPr>
        <p:spPr>
          <a:xfrm>
            <a:off x="1232250" y="4139788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EFF1B133-0655-3A41-8F24-EE30FBC0F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42427"/>
              </p:ext>
            </p:extLst>
          </p:nvPr>
        </p:nvGraphicFramePr>
        <p:xfrm>
          <a:off x="3375376" y="4138280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2DE1480-D678-8B43-ADC1-F2F97910800A}"/>
              </a:ext>
            </a:extLst>
          </p:cNvPr>
          <p:cNvCxnSpPr>
            <a:cxnSpLocks/>
          </p:cNvCxnSpPr>
          <p:nvPr/>
        </p:nvCxnSpPr>
        <p:spPr>
          <a:xfrm>
            <a:off x="4431493" y="3252034"/>
            <a:ext cx="0" cy="8862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D862BBD5-326B-324E-99C7-AE160F4AD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86271"/>
              </p:ext>
            </p:extLst>
          </p:nvPr>
        </p:nvGraphicFramePr>
        <p:xfrm>
          <a:off x="2487885" y="4845301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75523BB7-A782-1046-974C-A5AFE48D8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94939"/>
              </p:ext>
            </p:extLst>
          </p:nvPr>
        </p:nvGraphicFramePr>
        <p:xfrm>
          <a:off x="2487885" y="5506869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6430F90-1148-4A49-8671-BB24B67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98125"/>
              </p:ext>
            </p:extLst>
          </p:nvPr>
        </p:nvGraphicFramePr>
        <p:xfrm>
          <a:off x="2487885" y="6168437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E5B528AF-B8CD-0546-A3C5-F9D0BF541985}"/>
                  </a:ext>
                </a:extLst>
              </p:cNvPr>
              <p:cNvSpPr txBox="1"/>
              <p:nvPr/>
            </p:nvSpPr>
            <p:spPr>
              <a:xfrm>
                <a:off x="3382339" y="4713326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E5B528AF-B8CD-0546-A3C5-F9D0BF54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9" y="4713326"/>
                <a:ext cx="973637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FAB22FB-A34C-C944-8F7C-25931B56CD8B}"/>
                  </a:ext>
                </a:extLst>
              </p:cNvPr>
              <p:cNvSpPr txBox="1"/>
              <p:nvPr/>
            </p:nvSpPr>
            <p:spPr>
              <a:xfrm>
                <a:off x="3382338" y="5374895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FAB22FB-A34C-C944-8F7C-25931B56C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8" y="5374895"/>
                <a:ext cx="973637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DEC1713-BADB-BA4F-9E38-7C4DF45AFE9B}"/>
                  </a:ext>
                </a:extLst>
              </p:cNvPr>
              <p:cNvSpPr txBox="1"/>
              <p:nvPr/>
            </p:nvSpPr>
            <p:spPr>
              <a:xfrm>
                <a:off x="3382337" y="6034571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DEC1713-BADB-BA4F-9E38-7C4DF45A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7" y="6034571"/>
                <a:ext cx="973637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>
            <a:extLst>
              <a:ext uri="{FF2B5EF4-FFF2-40B4-BE49-F238E27FC236}">
                <a16:creationId xmlns:a16="http://schemas.microsoft.com/office/drawing/2014/main" id="{63B1CBDA-6F01-A74C-A264-AF3AA24D835E}"/>
              </a:ext>
            </a:extLst>
          </p:cNvPr>
          <p:cNvSpPr txBox="1"/>
          <p:nvPr/>
        </p:nvSpPr>
        <p:spPr>
          <a:xfrm>
            <a:off x="4431493" y="3542427"/>
            <a:ext cx="278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itchFamily="2" charset="0"/>
              </a:rPr>
              <a:t>Frame-wise Comparison</a:t>
            </a:r>
            <a:endParaRPr kumimoji="1" lang="zh-TW" altLang="en-US" dirty="0">
              <a:latin typeface="Times" pitchFamily="2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5EA4242-1BA2-A54E-8C1D-32EBBEF286AA}"/>
              </a:ext>
            </a:extLst>
          </p:cNvPr>
          <p:cNvSpPr txBox="1"/>
          <p:nvPr/>
        </p:nvSpPr>
        <p:spPr>
          <a:xfrm>
            <a:off x="4431493" y="484680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2 , Total frames: 4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9F3E55D-BC82-7642-86D5-4EE77887A5F9}"/>
              </a:ext>
            </a:extLst>
          </p:cNvPr>
          <p:cNvSpPr txBox="1"/>
          <p:nvPr/>
        </p:nvSpPr>
        <p:spPr>
          <a:xfrm>
            <a:off x="4431493" y="550837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0 , Total frames: 1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DE25BC3-C025-8449-A6BD-445366EE3951}"/>
              </a:ext>
            </a:extLst>
          </p:cNvPr>
          <p:cNvSpPr txBox="1"/>
          <p:nvPr/>
        </p:nvSpPr>
        <p:spPr>
          <a:xfrm>
            <a:off x="4431493" y="61699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2 , Total frames: 3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投影片編號版面配置區 53">
            <a:extLst>
              <a:ext uri="{FF2B5EF4-FFF2-40B4-BE49-F238E27FC236}">
                <a16:creationId xmlns:a16="http://schemas.microsoft.com/office/drawing/2014/main" id="{65E5FCFC-F25D-454B-A5AC-647119B0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856826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2411512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2411512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2411512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4359" b="-1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our detection algorithm.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82868F-F3AD-4A47-8038-E619B2A02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1" y="4509120"/>
            <a:ext cx="6433813" cy="241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6FFDB9-27A3-B546-95FB-4F481BBCB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4" y="1988840"/>
            <a:ext cx="6283951" cy="2412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emotion recognition and depression estimation.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face and context modalities to construct a robust representation for all tasks.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Mean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Recording of entire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emotional status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depressive level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presents the mental state of patients.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an important reference for doctors to diagnose mental illness.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 useful recording for psychologists to consult with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mental disorder detection system for schizophrenia patients.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part: learn models to precisely infer the mental state of people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part: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[5-6] and human behaviors [7-9] to detect the mental disorders based on the predicted mental state.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Bipolar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44969</TotalTime>
  <Words>6928</Words>
  <Application>Microsoft Macintosh PowerPoint</Application>
  <PresentationFormat>如螢幕大小 (4:3)</PresentationFormat>
  <Paragraphs>1667</Paragraphs>
  <Slides>75</Slides>
  <Notes>75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75</vt:i4>
      </vt:variant>
    </vt:vector>
  </HeadingPairs>
  <TitlesOfParts>
    <vt:vector size="86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通過深度視覺感知偵測思覺失調症患者的心理異常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Introduction – Related Works (1 / 2) Emotion Recognition</vt:lpstr>
      <vt:lpstr>Introduction – Related Works (2 / 2) Depression Estimation</vt:lpstr>
      <vt:lpstr>Outline</vt:lpstr>
      <vt:lpstr>System Overview</vt:lpstr>
      <vt:lpstr>System Overview</vt:lpstr>
      <vt:lpstr>System Overview - Multi-task Learning</vt:lpstr>
      <vt:lpstr>Outline</vt:lpstr>
      <vt:lpstr>Multi-task Learning Framework</vt:lpstr>
      <vt:lpstr>CMGCN – Introduction (1 / 4) </vt:lpstr>
      <vt:lpstr>CMGCN – Introduction (2 / 4) </vt:lpstr>
      <vt:lpstr>CMGCN – Introduction (3 / 4) </vt:lpstr>
      <vt:lpstr>CMGCN – Introduction (4 / 4) </vt:lpstr>
      <vt:lpstr>CMGCN – Approach (1 / 5) </vt:lpstr>
      <vt:lpstr>CMGCN – Approach (1 / 5) </vt:lpstr>
      <vt:lpstr>CMGCN – Approach (2 / 5) </vt:lpstr>
      <vt:lpstr>CMGCN – Approach (3 / 5) </vt:lpstr>
      <vt:lpstr>CMGCN – Approach (4 / 5) </vt:lpstr>
      <vt:lpstr>CMGCN – Approach (5 / 5) </vt:lpstr>
      <vt:lpstr>CMGCN – Approach (5 / 5) </vt:lpstr>
      <vt:lpstr>Outline</vt:lpstr>
      <vt:lpstr>Multi-task Learning Framework</vt:lpstr>
      <vt:lpstr>Task-aware objective functions</vt:lpstr>
      <vt:lpstr>Task-aware objective functions</vt:lpstr>
      <vt:lpstr>Outline</vt:lpstr>
      <vt:lpstr>Emotion Recognition</vt:lpstr>
      <vt:lpstr>Density Loss (1 / 3)</vt:lpstr>
      <vt:lpstr>Density Loss (1 / 3)</vt:lpstr>
      <vt:lpstr>Density Loss (1 / 3)</vt:lpstr>
      <vt:lpstr>Density Loss (2 / 3)</vt:lpstr>
      <vt:lpstr>Density Loss (3 / 3)</vt:lpstr>
      <vt:lpstr>Outline</vt:lpstr>
      <vt:lpstr>Depression Estimation</vt:lpstr>
      <vt:lpstr>Distributed Loss (1 / 3)</vt:lpstr>
      <vt:lpstr>Distributed Loss (2 / 3)</vt:lpstr>
      <vt:lpstr>Distributed Loss (3/ 3)</vt:lpstr>
      <vt:lpstr>Outline</vt:lpstr>
      <vt:lpstr>Mean Passer</vt:lpstr>
      <vt:lpstr>Outline</vt:lpstr>
      <vt:lpstr>Mental Disorder Detection</vt:lpstr>
      <vt:lpstr>Mental Disorder Detection (1 / 3)</vt:lpstr>
      <vt:lpstr>Mental Disorder Detection (1 / 3)</vt:lpstr>
      <vt:lpstr>Mental Disorder Detection (1 / 3)</vt:lpstr>
      <vt:lpstr>Mental Disorder Detection (2 / 3)</vt:lpstr>
      <vt:lpstr>Mental Disorder Detection (2 / 3)</vt:lpstr>
      <vt:lpstr>Mental Disorder Detection (2 / 3)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3971</cp:revision>
  <cp:lastPrinted>2015-06-23T02:14:13Z</cp:lastPrinted>
  <dcterms:created xsi:type="dcterms:W3CDTF">2004-09-01T13:27:19Z</dcterms:created>
  <dcterms:modified xsi:type="dcterms:W3CDTF">2021-01-26T08:30:06Z</dcterms:modified>
</cp:coreProperties>
</file>